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82" r:id="rId2"/>
    <p:sldId id="270" r:id="rId3"/>
    <p:sldId id="308" r:id="rId4"/>
    <p:sldId id="278" r:id="rId5"/>
    <p:sldId id="310" r:id="rId6"/>
    <p:sldId id="311" r:id="rId7"/>
    <p:sldId id="312" r:id="rId8"/>
    <p:sldId id="313" r:id="rId9"/>
    <p:sldId id="315" r:id="rId10"/>
    <p:sldId id="280" r:id="rId11"/>
    <p:sldId id="268" r:id="rId12"/>
    <p:sldId id="285" r:id="rId13"/>
    <p:sldId id="305" r:id="rId14"/>
    <p:sldId id="306" r:id="rId15"/>
    <p:sldId id="316" r:id="rId16"/>
    <p:sldId id="317" r:id="rId17"/>
    <p:sldId id="318" r:id="rId18"/>
    <p:sldId id="31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4DB4D-FF22-4E5B-AF21-D2DB554E5F3C}" type="datetimeFigureOut">
              <a:rPr lang="en-US" smtClean="0"/>
              <a:t>6/9/2023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705F4-8DF6-49D4-B409-99F4CCA28D74}" type="slidenum">
              <a:rPr lang="en-US" smtClean="0"/>
              <a:t>‹#›</a:t>
            </a:fld>
            <a:endParaRPr lang="en-US"/>
          </a:p>
        </p:txBody>
      </p:sp>
    </p:spTree>
    <p:extLst>
      <p:ext uri="{BB962C8B-B14F-4D97-AF65-F5344CB8AC3E}">
        <p14:creationId xmlns:p14="http://schemas.microsoft.com/office/powerpoint/2010/main" val="1417709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B551D3B-DC9D-461A-BA7B-0ABC057AFFA9}"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788554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551D3B-DC9D-461A-BA7B-0ABC057AFFA9}"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335752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551D3B-DC9D-461A-BA7B-0ABC057AFFA9}"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996148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551D3B-DC9D-461A-BA7B-0ABC057AFFA9}"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145101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551D3B-DC9D-461A-BA7B-0ABC057AFFA9}"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4195875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551D3B-DC9D-461A-BA7B-0ABC057AFFA9}"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3746953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551D3B-DC9D-461A-BA7B-0ABC057AFFA9}" type="datetimeFigureOut">
              <a:rPr lang="en-US" smtClean="0"/>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3210054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551D3B-DC9D-461A-BA7B-0ABC057AFFA9}" type="datetimeFigureOut">
              <a:rPr lang="en-US" smtClean="0"/>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2004683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551D3B-DC9D-461A-BA7B-0ABC057AFFA9}" type="datetimeFigureOut">
              <a:rPr lang="en-US" smtClean="0"/>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240537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551D3B-DC9D-461A-BA7B-0ABC057AFFA9}"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429115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551D3B-DC9D-461A-BA7B-0ABC057AFFA9}"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E6BBC-6800-4A8B-8759-CEA4BB75C7EE}" type="slidenum">
              <a:rPr lang="en-US" smtClean="0"/>
              <a:t>‹#›</a:t>
            </a:fld>
            <a:endParaRPr lang="en-US"/>
          </a:p>
        </p:txBody>
      </p:sp>
    </p:spTree>
    <p:extLst>
      <p:ext uri="{BB962C8B-B14F-4D97-AF65-F5344CB8AC3E}">
        <p14:creationId xmlns:p14="http://schemas.microsoft.com/office/powerpoint/2010/main" val="3801143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551D3B-DC9D-461A-BA7B-0ABC057AFFA9}" type="datetimeFigureOut">
              <a:rPr lang="en-US" smtClean="0"/>
              <a:t>6/9/2023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E6BBC-6800-4A8B-8759-CEA4BB75C7EE}" type="slidenum">
              <a:rPr lang="en-US" smtClean="0"/>
              <a:t>‹#›</a:t>
            </a:fld>
            <a:endParaRPr lang="en-US"/>
          </a:p>
        </p:txBody>
      </p:sp>
    </p:spTree>
    <p:extLst>
      <p:ext uri="{BB962C8B-B14F-4D97-AF65-F5344CB8AC3E}">
        <p14:creationId xmlns:p14="http://schemas.microsoft.com/office/powerpoint/2010/main" val="4221400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compchem-cybertraining.github.io/Cyber_Training_Workshop_2022/" TargetMode="External"/><Relationship Id="rId3" Type="http://schemas.openxmlformats.org/officeDocument/2006/relationships/hyperlink" Target="https://quantum-dynamics-hub.github.io/" TargetMode="External"/><Relationship Id="rId7" Type="http://schemas.openxmlformats.org/officeDocument/2006/relationships/hyperlink" Target="https://compchem-cybertraining.github.io/Cyber_Training_Workshop_2021/"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ompchem-cybertraining.github.io/Libra_Winter_School_2022/" TargetMode="External"/><Relationship Id="rId5" Type="http://schemas.openxmlformats.org/officeDocument/2006/relationships/hyperlink" Target="https://github.com/compchem-cybertraining" TargetMode="External"/><Relationship Id="rId10" Type="http://schemas.openxmlformats.org/officeDocument/2006/relationships/image" Target="../media/image27.png"/><Relationship Id="rId4" Type="http://schemas.openxmlformats.org/officeDocument/2006/relationships/hyperlink" Target="https://github.com/Quantum-Dynamics-Hub" TargetMode="External"/><Relationship Id="rId9" Type="http://schemas.openxmlformats.org/officeDocument/2006/relationships/hyperlink" Target="https://compchem-cybertraining.github.io/Cyber_Training_Workshop_202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ompchem-cybertraining.github.io/Cyber_Training_Workshop_2022/_episodes/15-projects" TargetMode="External"/><Relationship Id="rId3" Type="http://schemas.openxmlformats.org/officeDocument/2006/relationships/image" Target="../media/image29.png"/><Relationship Id="rId7" Type="http://schemas.openxmlformats.org/officeDocument/2006/relationships/hyperlink" Target="https://github.com/compchem-cybertraining/Cyber_Training_Workshop_2022/tree/gh-pages/course_work"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ompchem-cybertraining.github.io/Cyber_Training_Workshop_2023/CODE_OF_CONDUCT.html" TargetMode="External"/><Relationship Id="rId5" Type="http://schemas.openxmlformats.org/officeDocument/2006/relationships/hyperlink" Target="https://github.com/compchem-cybertraining/Cyber_Training_Workshop_2021/tree/gh-pages/course_work" TargetMode="External"/><Relationship Id="rId4" Type="http://schemas.openxmlformats.org/officeDocument/2006/relationships/hyperlink" Target="https://compchem-cybertraining.github.io/Cyber_Training_Workshop_2021/_episodes/13-projec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ondemand.ccr.buffalo.edu/" TargetMode="Externa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1.png"/><Relationship Id="rId4" Type="http://schemas.openxmlformats.org/officeDocument/2006/relationships/hyperlink" Target="https://docs.ccr.buffalo.edu/en/latest/portals/id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mpchem-cybertraining.github.io/Cyber_Training_Workshop_2023/_episodes/01-introduction" TargetMode="External"/><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compchem-cybertraining.github.io/Cyber_Training_Workshop_2023"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ubccr.freshdesk.com/support/home" TargetMode="External"/><Relationship Id="rId4" Type="http://schemas.openxmlformats.org/officeDocument/2006/relationships/hyperlink" Target="https://join.slack.com/t/quantumdynamicshub/shared_invite/zt-mjbhjssx-GGhsbYHxeBMvhmumK_j7LA"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compchem-cybertraining/Tutorials_CP2K" TargetMode="External"/><Relationship Id="rId3" Type="http://schemas.openxmlformats.org/officeDocument/2006/relationships/image" Target="../media/image9.emf"/><Relationship Id="rId7" Type="http://schemas.openxmlformats.org/officeDocument/2006/relationships/hyperlink" Target="https://github.com/compchem-cybertraining/Tutorials_DFTB_plu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github.com/compchem-cybertraining/Tutorials_Libra" TargetMode="External"/><Relationship Id="rId11" Type="http://schemas.openxmlformats.org/officeDocument/2006/relationships/image" Target="../media/image13.png"/><Relationship Id="rId5" Type="http://schemas.openxmlformats.org/officeDocument/2006/relationships/hyperlink" Target="https://github.com/Quantum-Dynamics-Hub/libra-code" TargetMode="External"/><Relationship Id="rId10" Type="http://schemas.openxmlformats.org/officeDocument/2006/relationships/image" Target="../media/image12.jpeg"/><Relationship Id="rId4" Type="http://schemas.openxmlformats.org/officeDocument/2006/relationships/image" Target="../media/image10.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4.png"/><Relationship Id="rId7"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github.com/compchem-cybertraining/Tutorials_Quantics" TargetMode="External"/><Relationship Id="rId5" Type="http://schemas.openxmlformats.org/officeDocument/2006/relationships/hyperlink" Target="http://www2.chem.ucl.ac.uk/quantics/"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ompchem-cybertraining/Tutorials_GAMESS" TargetMode="External"/><Relationship Id="rId7" Type="http://schemas.openxmlformats.org/officeDocument/2006/relationships/hyperlink" Target="https://www.msg.chem.iastate.edu/games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s://github.com/compchem-cybertraining/Tutorials_NWChem" TargetMode="External"/><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hyperlink" Target="https://nwchemgit.github.io/"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ompchem-cybertraining/Tutorials_NWChem"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614362" y="1675720"/>
            <a:ext cx="1096327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FF0000"/>
                </a:solidFill>
              </a:rPr>
              <a:t>Excited States</a:t>
            </a:r>
            <a:r>
              <a:rPr lang="pt-BR" sz="4000" i="1" dirty="0"/>
              <a:t> and </a:t>
            </a:r>
            <a:r>
              <a:rPr lang="pt-BR" sz="4000" i="1" dirty="0">
                <a:solidFill>
                  <a:srgbClr val="008000"/>
                </a:solidFill>
              </a:rPr>
              <a:t>Nonadiabatic Dynamics</a:t>
            </a:r>
          </a:p>
          <a:p>
            <a:pPr algn="ctr">
              <a:buNone/>
            </a:pPr>
            <a:r>
              <a:rPr lang="pt-BR" sz="4000" i="1" dirty="0">
                <a:solidFill>
                  <a:srgbClr val="0000FF"/>
                </a:solidFill>
              </a:rPr>
              <a:t>CyberTraining </a:t>
            </a:r>
            <a:r>
              <a:rPr lang="pt-BR" sz="4000" i="1" dirty="0"/>
              <a:t>School/Workshop 2023</a:t>
            </a:r>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4768825" y="3577468"/>
            <a:ext cx="2176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u="sng" dirty="0">
                <a:latin typeface="Times New Roman" panose="02020603050405020304" pitchFamily="18" charset="0"/>
              </a:rPr>
              <a:t>Alexey Akimov</a:t>
            </a:r>
          </a:p>
        </p:txBody>
      </p:sp>
      <p:sp>
        <p:nvSpPr>
          <p:cNvPr id="7" name="TextBox 6"/>
          <p:cNvSpPr txBox="1"/>
          <p:nvPr/>
        </p:nvSpPr>
        <p:spPr>
          <a:xfrm>
            <a:off x="4169300" y="4563158"/>
            <a:ext cx="3541226" cy="461665"/>
          </a:xfrm>
          <a:prstGeom prst="rect">
            <a:avLst/>
          </a:prstGeom>
          <a:noFill/>
        </p:spPr>
        <p:txBody>
          <a:bodyPr wrap="none" rtlCol="0">
            <a:spAutoFit/>
          </a:bodyPr>
          <a:lstStyle/>
          <a:p>
            <a:r>
              <a:rPr lang="en-US" sz="2400" dirty="0"/>
              <a:t>University at Buffalo, SUNY</a:t>
            </a:r>
          </a:p>
        </p:txBody>
      </p:sp>
      <p:sp>
        <p:nvSpPr>
          <p:cNvPr id="8" name="TextBox 7"/>
          <p:cNvSpPr txBox="1"/>
          <p:nvPr/>
        </p:nvSpPr>
        <p:spPr>
          <a:xfrm>
            <a:off x="5154667" y="6174913"/>
            <a:ext cx="1622560" cy="400110"/>
          </a:xfrm>
          <a:prstGeom prst="rect">
            <a:avLst/>
          </a:prstGeom>
          <a:noFill/>
        </p:spPr>
        <p:txBody>
          <a:bodyPr wrap="none" rtlCol="0">
            <a:spAutoFit/>
          </a:bodyPr>
          <a:lstStyle/>
          <a:p>
            <a:r>
              <a:rPr lang="en-US" sz="2000" dirty="0"/>
              <a:t>June 12, 2023</a:t>
            </a:r>
          </a:p>
        </p:txBody>
      </p:sp>
    </p:spTree>
    <p:extLst>
      <p:ext uri="{BB962C8B-B14F-4D97-AF65-F5344CB8AC3E}">
        <p14:creationId xmlns:p14="http://schemas.microsoft.com/office/powerpoint/2010/main" val="3054071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83788" y="2589081"/>
            <a:ext cx="7024423"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Name, position, affiliation, research group</a:t>
            </a:r>
          </a:p>
          <a:p>
            <a:pPr marL="285750" indent="-285750">
              <a:buFont typeface="Arial" panose="020B0604020202020204" pitchFamily="34" charset="0"/>
              <a:buChar char="•"/>
            </a:pPr>
            <a:r>
              <a:rPr lang="en-US" sz="2800" dirty="0"/>
              <a:t>Research interests and expertise</a:t>
            </a:r>
          </a:p>
          <a:p>
            <a:pPr marL="285750" indent="-285750">
              <a:buFont typeface="Arial" panose="020B0604020202020204" pitchFamily="34" charset="0"/>
              <a:buChar char="•"/>
            </a:pPr>
            <a:r>
              <a:rPr lang="en-US" sz="2800" dirty="0"/>
              <a:t>Anything else you would like to share with us</a:t>
            </a:r>
          </a:p>
        </p:txBody>
      </p:sp>
      <p:pic>
        <p:nvPicPr>
          <p:cNvPr id="6"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434B34F-613F-55C5-B53D-026B34AE37EA}"/>
              </a:ext>
            </a:extLst>
          </p:cNvPr>
          <p:cNvSpPr txBox="1"/>
          <p:nvPr/>
        </p:nvSpPr>
        <p:spPr>
          <a:xfrm>
            <a:off x="1231692" y="268943"/>
            <a:ext cx="8979108" cy="523220"/>
          </a:xfrm>
          <a:prstGeom prst="rect">
            <a:avLst/>
          </a:prstGeom>
          <a:noFill/>
        </p:spPr>
        <p:txBody>
          <a:bodyPr wrap="square" rtlCol="0">
            <a:spAutoFit/>
          </a:bodyPr>
          <a:lstStyle/>
          <a:p>
            <a:pPr algn="ctr"/>
            <a:r>
              <a:rPr lang="en-US" sz="2800" b="1" dirty="0">
                <a:solidFill>
                  <a:srgbClr val="0070C0"/>
                </a:solidFill>
              </a:rPr>
              <a:t>Please Introduce Yourself</a:t>
            </a:r>
          </a:p>
        </p:txBody>
      </p:sp>
    </p:spTree>
    <p:extLst>
      <p:ext uri="{BB962C8B-B14F-4D97-AF65-F5344CB8AC3E}">
        <p14:creationId xmlns:p14="http://schemas.microsoft.com/office/powerpoint/2010/main" val="2440307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178035" y="1884536"/>
            <a:ext cx="5827901" cy="707886"/>
          </a:xfrm>
          <a:prstGeom prst="rect">
            <a:avLst/>
          </a:prstGeom>
          <a:solidFill>
            <a:schemeClr val="bg1"/>
          </a:solidFill>
        </p:spPr>
        <p:txBody>
          <a:bodyPr wrap="square">
            <a:spAutoFit/>
          </a:bodyPr>
          <a:lstStyle/>
          <a:p>
            <a:r>
              <a:rPr lang="en-US" sz="2000" dirty="0">
                <a:solidFill>
                  <a:srgbClr val="0000FF"/>
                </a:solidFill>
                <a:cs typeface="Arial" panose="020B0604020202020204" pitchFamily="34" charset="0"/>
              </a:rPr>
              <a:t>Quantum Dynamics Hub: </a:t>
            </a:r>
            <a:r>
              <a:rPr lang="en-US" sz="2000" dirty="0">
                <a:hlinkClick r:id="rId3"/>
              </a:rPr>
              <a:t>https://quantum-dynamics-hub.github.io/</a:t>
            </a:r>
            <a:r>
              <a:rPr lang="en-US" sz="2000" dirty="0"/>
              <a:t> </a:t>
            </a:r>
          </a:p>
        </p:txBody>
      </p:sp>
      <p:sp>
        <p:nvSpPr>
          <p:cNvPr id="2" name="Rectangle 1"/>
          <p:cNvSpPr/>
          <p:nvPr/>
        </p:nvSpPr>
        <p:spPr>
          <a:xfrm>
            <a:off x="1908010" y="794913"/>
            <a:ext cx="8159670" cy="954107"/>
          </a:xfrm>
          <a:prstGeom prst="rect">
            <a:avLst/>
          </a:prstGeom>
        </p:spPr>
        <p:txBody>
          <a:bodyPr wrap="none">
            <a:spAutoFit/>
          </a:bodyPr>
          <a:lstStyle/>
          <a:p>
            <a:r>
              <a:rPr lang="en-US" sz="2800" dirty="0">
                <a:cs typeface="Arial" panose="020B0604020202020204" pitchFamily="34" charset="0"/>
              </a:rPr>
              <a:t>Codes: </a:t>
            </a:r>
            <a:r>
              <a:rPr lang="en-US" sz="2800" dirty="0">
                <a:cs typeface="Arial" panose="020B0604020202020204" pitchFamily="34" charset="0"/>
                <a:hlinkClick r:id="rId4"/>
              </a:rPr>
              <a:t>https://github.com/Quantum-Dynamics-Hub</a:t>
            </a:r>
            <a:r>
              <a:rPr lang="en-US" sz="2800" dirty="0">
                <a:cs typeface="Arial" panose="020B0604020202020204" pitchFamily="34" charset="0"/>
              </a:rPr>
              <a:t>  </a:t>
            </a:r>
          </a:p>
          <a:p>
            <a:r>
              <a:rPr lang="en-US" sz="2800" dirty="0">
                <a:cs typeface="Arial" panose="020B0604020202020204" pitchFamily="34" charset="0"/>
              </a:rPr>
              <a:t>Training: </a:t>
            </a:r>
            <a:r>
              <a:rPr lang="en-US" sz="2800" dirty="0">
                <a:cs typeface="Arial" panose="020B0604020202020204" pitchFamily="34" charset="0"/>
                <a:hlinkClick r:id="rId5"/>
              </a:rPr>
              <a:t>https://github.com/compchem-cybertraining</a:t>
            </a:r>
            <a:r>
              <a:rPr lang="en-US" sz="2800" dirty="0">
                <a:cs typeface="Arial" panose="020B0604020202020204" pitchFamily="34" charset="0"/>
              </a:rPr>
              <a:t> </a:t>
            </a:r>
          </a:p>
        </p:txBody>
      </p:sp>
      <p:sp>
        <p:nvSpPr>
          <p:cNvPr id="4" name="Rectangle 3"/>
          <p:cNvSpPr/>
          <p:nvPr/>
        </p:nvSpPr>
        <p:spPr>
          <a:xfrm>
            <a:off x="87087" y="3802700"/>
            <a:ext cx="6179736" cy="707886"/>
          </a:xfrm>
          <a:prstGeom prst="rect">
            <a:avLst/>
          </a:prstGeom>
        </p:spPr>
        <p:txBody>
          <a:bodyPr wrap="square">
            <a:spAutoFit/>
          </a:bodyPr>
          <a:lstStyle/>
          <a:p>
            <a:r>
              <a:rPr lang="en-US" sz="2000" b="1" dirty="0"/>
              <a:t>Libra Winter school</a:t>
            </a:r>
            <a:r>
              <a:rPr lang="en-US" sz="2000" dirty="0"/>
              <a:t>: </a:t>
            </a:r>
            <a:r>
              <a:rPr lang="en-US" sz="2000" dirty="0">
                <a:hlinkClick r:id="rId6"/>
              </a:rPr>
              <a:t>https://compchem-cybertraining.github.io/Libra_Winter_School_2022/</a:t>
            </a:r>
            <a:r>
              <a:rPr lang="en-US" sz="2000" dirty="0"/>
              <a:t> </a:t>
            </a:r>
          </a:p>
        </p:txBody>
      </p:sp>
      <p:sp>
        <p:nvSpPr>
          <p:cNvPr id="5" name="Rectangle 4"/>
          <p:cNvSpPr/>
          <p:nvPr/>
        </p:nvSpPr>
        <p:spPr>
          <a:xfrm>
            <a:off x="90435" y="2806193"/>
            <a:ext cx="6179736" cy="707886"/>
          </a:xfrm>
          <a:prstGeom prst="rect">
            <a:avLst/>
          </a:prstGeom>
        </p:spPr>
        <p:txBody>
          <a:bodyPr wrap="square">
            <a:spAutoFit/>
          </a:bodyPr>
          <a:lstStyle/>
          <a:p>
            <a:r>
              <a:rPr lang="en-US" sz="2000" b="1" dirty="0"/>
              <a:t>Summer 2021 workshop</a:t>
            </a:r>
            <a:r>
              <a:rPr lang="en-US" sz="2000" dirty="0"/>
              <a:t>: </a:t>
            </a:r>
            <a:r>
              <a:rPr lang="en-US" sz="2000" dirty="0">
                <a:hlinkClick r:id="rId7"/>
              </a:rPr>
              <a:t>https://compchem-cybertraining.github.io/Cyber_Training_Workshop_2021/</a:t>
            </a:r>
            <a:r>
              <a:rPr lang="en-US" sz="2000" dirty="0"/>
              <a:t> </a:t>
            </a:r>
          </a:p>
        </p:txBody>
      </p:sp>
      <p:sp>
        <p:nvSpPr>
          <p:cNvPr id="14" name="Rectangle 13">
            <a:extLst>
              <a:ext uri="{FF2B5EF4-FFF2-40B4-BE49-F238E27FC236}">
                <a16:creationId xmlns:a16="http://schemas.microsoft.com/office/drawing/2014/main" id="{0BA8A0DE-9015-8FF7-5183-B4EFFBCAF585}"/>
              </a:ext>
            </a:extLst>
          </p:cNvPr>
          <p:cNvSpPr/>
          <p:nvPr/>
        </p:nvSpPr>
        <p:spPr>
          <a:xfrm>
            <a:off x="87087" y="4858012"/>
            <a:ext cx="6313713" cy="707886"/>
          </a:xfrm>
          <a:prstGeom prst="rect">
            <a:avLst/>
          </a:prstGeom>
        </p:spPr>
        <p:txBody>
          <a:bodyPr wrap="square">
            <a:spAutoFit/>
          </a:bodyPr>
          <a:lstStyle/>
          <a:p>
            <a:r>
              <a:rPr lang="en-US" sz="2000" b="1" dirty="0"/>
              <a:t>Summer 2022 workshop</a:t>
            </a:r>
            <a:r>
              <a:rPr lang="en-US" sz="2000" dirty="0"/>
              <a:t>: </a:t>
            </a:r>
            <a:r>
              <a:rPr lang="en-US" sz="2000" dirty="0">
                <a:hlinkClick r:id="rId8"/>
              </a:rPr>
              <a:t>https://compchem-cybertraining.github.io/Cyber_Training_Workshop_2022/</a:t>
            </a:r>
            <a:r>
              <a:rPr lang="en-US" sz="2000" dirty="0"/>
              <a:t>  </a:t>
            </a:r>
          </a:p>
        </p:txBody>
      </p:sp>
      <p:sp>
        <p:nvSpPr>
          <p:cNvPr id="8" name="Rectangle 7">
            <a:extLst>
              <a:ext uri="{FF2B5EF4-FFF2-40B4-BE49-F238E27FC236}">
                <a16:creationId xmlns:a16="http://schemas.microsoft.com/office/drawing/2014/main" id="{2E010744-8F0C-8782-2866-4BFC81C518D1}"/>
              </a:ext>
            </a:extLst>
          </p:cNvPr>
          <p:cNvSpPr/>
          <p:nvPr/>
        </p:nvSpPr>
        <p:spPr>
          <a:xfrm>
            <a:off x="264236" y="6222961"/>
            <a:ext cx="11663527" cy="400110"/>
          </a:xfrm>
          <a:prstGeom prst="rect">
            <a:avLst/>
          </a:prstGeom>
        </p:spPr>
        <p:txBody>
          <a:bodyPr wrap="square">
            <a:spAutoFit/>
          </a:bodyPr>
          <a:lstStyle/>
          <a:p>
            <a:r>
              <a:rPr lang="en-US" sz="2000" b="1" dirty="0"/>
              <a:t>Summer 2023 (This!) workshop</a:t>
            </a:r>
            <a:r>
              <a:rPr lang="en-US" sz="2000" dirty="0"/>
              <a:t>: </a:t>
            </a:r>
            <a:r>
              <a:rPr lang="en-US" sz="2000" dirty="0">
                <a:hlinkClick r:id="rId9"/>
              </a:rPr>
              <a:t>https://compchem-cybertraining.github.io/Cyber_Training_Workshop_2023/</a:t>
            </a:r>
            <a:r>
              <a:rPr lang="en-US" sz="2000" dirty="0"/>
              <a:t>    </a:t>
            </a:r>
          </a:p>
        </p:txBody>
      </p:sp>
      <p:pic>
        <p:nvPicPr>
          <p:cNvPr id="11" name="Picture 10">
            <a:extLst>
              <a:ext uri="{FF2B5EF4-FFF2-40B4-BE49-F238E27FC236}">
                <a16:creationId xmlns:a16="http://schemas.microsoft.com/office/drawing/2014/main" id="{BFB019DD-76D4-0DE6-3A19-BDF3A410B03E}"/>
              </a:ext>
            </a:extLst>
          </p:cNvPr>
          <p:cNvPicPr>
            <a:picLocks noChangeAspect="1"/>
          </p:cNvPicPr>
          <p:nvPr/>
        </p:nvPicPr>
        <p:blipFill>
          <a:blip r:embed="rId10"/>
          <a:stretch>
            <a:fillRect/>
          </a:stretch>
        </p:blipFill>
        <p:spPr>
          <a:xfrm>
            <a:off x="6186065" y="1884536"/>
            <a:ext cx="5933338" cy="3893266"/>
          </a:xfrm>
          <a:prstGeom prst="rect">
            <a:avLst/>
          </a:prstGeom>
        </p:spPr>
      </p:pic>
      <p:sp>
        <p:nvSpPr>
          <p:cNvPr id="12" name="TextBox 11">
            <a:extLst>
              <a:ext uri="{FF2B5EF4-FFF2-40B4-BE49-F238E27FC236}">
                <a16:creationId xmlns:a16="http://schemas.microsoft.com/office/drawing/2014/main" id="{DD009EC5-AFC9-F1E7-CA0A-38B861682174}"/>
              </a:ext>
            </a:extLst>
          </p:cNvPr>
          <p:cNvSpPr txBox="1"/>
          <p:nvPr/>
        </p:nvSpPr>
        <p:spPr>
          <a:xfrm>
            <a:off x="1498291" y="127383"/>
            <a:ext cx="8979108" cy="523220"/>
          </a:xfrm>
          <a:prstGeom prst="rect">
            <a:avLst/>
          </a:prstGeom>
          <a:noFill/>
        </p:spPr>
        <p:txBody>
          <a:bodyPr wrap="square" rtlCol="0">
            <a:spAutoFit/>
          </a:bodyPr>
          <a:lstStyle/>
          <a:p>
            <a:pPr algn="ctr"/>
            <a:r>
              <a:rPr lang="en-US" sz="2800" b="1" dirty="0">
                <a:solidFill>
                  <a:srgbClr val="0070C0"/>
                </a:solidFill>
              </a:rPr>
              <a:t>More Resources</a:t>
            </a:r>
          </a:p>
        </p:txBody>
      </p:sp>
    </p:spTree>
    <p:extLst>
      <p:ext uri="{BB962C8B-B14F-4D97-AF65-F5344CB8AC3E}">
        <p14:creationId xmlns:p14="http://schemas.microsoft.com/office/powerpoint/2010/main" val="13347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63901" y="1090884"/>
            <a:ext cx="10559845" cy="2862322"/>
          </a:xfrm>
          <a:prstGeom prst="rect">
            <a:avLst/>
          </a:prstGeom>
          <a:noFill/>
        </p:spPr>
        <p:txBody>
          <a:bodyPr wrap="square" rtlCol="0">
            <a:spAutoFit/>
          </a:bodyPr>
          <a:lstStyle/>
          <a:p>
            <a:r>
              <a:rPr lang="en-US" sz="2000" b="1" dirty="0"/>
              <a:t>Daily</a:t>
            </a:r>
          </a:p>
          <a:p>
            <a:pPr marL="285750" indent="-285750">
              <a:buFont typeface="Arial" panose="020B0604020202020204" pitchFamily="34" charset="0"/>
              <a:buChar char="•"/>
            </a:pPr>
            <a:r>
              <a:rPr lang="en-US" sz="2000" dirty="0"/>
              <a:t>Breakfast = hotel </a:t>
            </a:r>
          </a:p>
          <a:p>
            <a:pPr marL="285750" indent="-285750">
              <a:buFont typeface="Arial" panose="020B0604020202020204" pitchFamily="34" charset="0"/>
              <a:buChar char="•"/>
            </a:pPr>
            <a:r>
              <a:rPr lang="en-US" sz="2000" dirty="0"/>
              <a:t>9:00 am – 12:00 pm: Morning session  (Recording)</a:t>
            </a:r>
          </a:p>
          <a:p>
            <a:pPr marL="285750" indent="-285750">
              <a:buFont typeface="Arial" panose="020B0604020202020204" pitchFamily="34" charset="0"/>
              <a:buChar char="•"/>
            </a:pPr>
            <a:r>
              <a:rPr lang="en-US" sz="2000" dirty="0"/>
              <a:t>12:00 – 1:30 pm Working lunch/rest – on your own at “Commons”, rest, discuss, collaborate</a:t>
            </a:r>
          </a:p>
          <a:p>
            <a:pPr marL="285750" indent="-285750">
              <a:buFont typeface="Arial" panose="020B0604020202020204" pitchFamily="34" charset="0"/>
              <a:buChar char="•"/>
            </a:pPr>
            <a:r>
              <a:rPr lang="en-US" sz="2000" dirty="0"/>
              <a:t>1:30 pm – 5:00 pm: Afternoon session (Recording)</a:t>
            </a:r>
          </a:p>
          <a:p>
            <a:pPr marL="285750" indent="-285750">
              <a:buFont typeface="Arial" panose="020B0604020202020204" pitchFamily="34" charset="0"/>
              <a:buChar char="•"/>
            </a:pPr>
            <a:r>
              <a:rPr lang="en-US" sz="2000" dirty="0"/>
              <a:t>After 5:00 pm: collaborations/on your own, dinner on your own</a:t>
            </a:r>
          </a:p>
          <a:p>
            <a:pPr marL="285750" indent="-285750">
              <a:buFont typeface="Arial" panose="020B0604020202020204" pitchFamily="34" charset="0"/>
              <a:buChar char="•"/>
            </a:pPr>
            <a:endParaRPr lang="en-US" sz="2000" dirty="0"/>
          </a:p>
          <a:p>
            <a:r>
              <a:rPr lang="en-US" sz="2000" b="1" dirty="0"/>
              <a:t>Location</a:t>
            </a:r>
          </a:p>
          <a:p>
            <a:pPr marL="285750" indent="-285750">
              <a:buFont typeface="Arial" panose="020B0604020202020204" pitchFamily="34" charset="0"/>
              <a:buChar char="•"/>
            </a:pPr>
            <a:r>
              <a:rPr lang="en-US" sz="2000" dirty="0"/>
              <a:t>Classes are @:  June 12 – 22 Clemens 120 </a:t>
            </a:r>
          </a:p>
        </p:txBody>
      </p:sp>
      <p:sp>
        <p:nvSpPr>
          <p:cNvPr id="3" name="TextBox 2">
            <a:extLst>
              <a:ext uri="{FF2B5EF4-FFF2-40B4-BE49-F238E27FC236}">
                <a16:creationId xmlns:a16="http://schemas.microsoft.com/office/drawing/2014/main" id="{111F0233-4820-D212-04B5-06C0530E5389}"/>
              </a:ext>
            </a:extLst>
          </p:cNvPr>
          <p:cNvSpPr txBox="1"/>
          <p:nvPr/>
        </p:nvSpPr>
        <p:spPr>
          <a:xfrm>
            <a:off x="218065" y="4415266"/>
            <a:ext cx="3973286" cy="2031325"/>
          </a:xfrm>
          <a:prstGeom prst="rect">
            <a:avLst/>
          </a:prstGeom>
          <a:noFill/>
        </p:spPr>
        <p:txBody>
          <a:bodyPr wrap="square">
            <a:spAutoFit/>
          </a:bodyPr>
          <a:lstStyle/>
          <a:p>
            <a:r>
              <a:rPr lang="en-US" dirty="0"/>
              <a:t>Campus Map: https://emergency.buffalo.edu/content/dam/www/parking/North%20Campus%20Parking%20Map%2011x17.pdfhttps://emergency.buffalo.edu/content/dam/www/parking/North%20Campus%20Parking%20Map%2011x17.pdf</a:t>
            </a:r>
          </a:p>
        </p:txBody>
      </p:sp>
      <p:pic>
        <p:nvPicPr>
          <p:cNvPr id="8" name="Picture 7">
            <a:extLst>
              <a:ext uri="{FF2B5EF4-FFF2-40B4-BE49-F238E27FC236}">
                <a16:creationId xmlns:a16="http://schemas.microsoft.com/office/drawing/2014/main" id="{801626F8-A82A-98C3-8151-851926499DD9}"/>
              </a:ext>
            </a:extLst>
          </p:cNvPr>
          <p:cNvPicPr>
            <a:picLocks noChangeAspect="1"/>
          </p:cNvPicPr>
          <p:nvPr/>
        </p:nvPicPr>
        <p:blipFill>
          <a:blip r:embed="rId3"/>
          <a:stretch>
            <a:fillRect/>
          </a:stretch>
        </p:blipFill>
        <p:spPr>
          <a:xfrm>
            <a:off x="4943790" y="3140493"/>
            <a:ext cx="6775938" cy="3175535"/>
          </a:xfrm>
          <a:prstGeom prst="rect">
            <a:avLst/>
          </a:prstGeom>
        </p:spPr>
      </p:pic>
      <p:sp>
        <p:nvSpPr>
          <p:cNvPr id="9" name="TextBox 8">
            <a:extLst>
              <a:ext uri="{FF2B5EF4-FFF2-40B4-BE49-F238E27FC236}">
                <a16:creationId xmlns:a16="http://schemas.microsoft.com/office/drawing/2014/main" id="{539D2E4D-D37B-9AEE-1D32-279ACFB3B31A}"/>
              </a:ext>
            </a:extLst>
          </p:cNvPr>
          <p:cNvSpPr txBox="1"/>
          <p:nvPr/>
        </p:nvSpPr>
        <p:spPr>
          <a:xfrm>
            <a:off x="4943790" y="5246262"/>
            <a:ext cx="1254959" cy="369332"/>
          </a:xfrm>
          <a:prstGeom prst="rect">
            <a:avLst/>
          </a:prstGeom>
          <a:noFill/>
        </p:spPr>
        <p:txBody>
          <a:bodyPr wrap="none" rtlCol="0">
            <a:spAutoFit/>
          </a:bodyPr>
          <a:lstStyle/>
          <a:p>
            <a:r>
              <a:rPr lang="en-US" dirty="0">
                <a:highlight>
                  <a:srgbClr val="FFFF00"/>
                </a:highlight>
              </a:rPr>
              <a:t>Your Hotels</a:t>
            </a:r>
          </a:p>
        </p:txBody>
      </p:sp>
      <p:sp>
        <p:nvSpPr>
          <p:cNvPr id="10" name="TextBox 9">
            <a:extLst>
              <a:ext uri="{FF2B5EF4-FFF2-40B4-BE49-F238E27FC236}">
                <a16:creationId xmlns:a16="http://schemas.microsoft.com/office/drawing/2014/main" id="{A81678C2-401F-F1BF-C3F2-762B7614EABA}"/>
              </a:ext>
            </a:extLst>
          </p:cNvPr>
          <p:cNvSpPr txBox="1"/>
          <p:nvPr/>
        </p:nvSpPr>
        <p:spPr>
          <a:xfrm>
            <a:off x="8763839" y="3244334"/>
            <a:ext cx="745717" cy="369332"/>
          </a:xfrm>
          <a:prstGeom prst="rect">
            <a:avLst/>
          </a:prstGeom>
          <a:noFill/>
        </p:spPr>
        <p:txBody>
          <a:bodyPr wrap="none" rtlCol="0">
            <a:spAutoFit/>
          </a:bodyPr>
          <a:lstStyle/>
          <a:p>
            <a:r>
              <a:rPr lang="en-US" dirty="0">
                <a:solidFill>
                  <a:schemeClr val="bg1"/>
                </a:solidFill>
                <a:highlight>
                  <a:srgbClr val="800080"/>
                </a:highlight>
              </a:rPr>
              <a:t>Lunch</a:t>
            </a:r>
          </a:p>
        </p:txBody>
      </p:sp>
      <p:sp>
        <p:nvSpPr>
          <p:cNvPr id="11" name="TextBox 10">
            <a:extLst>
              <a:ext uri="{FF2B5EF4-FFF2-40B4-BE49-F238E27FC236}">
                <a16:creationId xmlns:a16="http://schemas.microsoft.com/office/drawing/2014/main" id="{19772C31-D20C-84F9-5310-84D59B8B4341}"/>
              </a:ext>
            </a:extLst>
          </p:cNvPr>
          <p:cNvSpPr txBox="1"/>
          <p:nvPr/>
        </p:nvSpPr>
        <p:spPr>
          <a:xfrm>
            <a:off x="9065289" y="4620175"/>
            <a:ext cx="856325" cy="369332"/>
          </a:xfrm>
          <a:prstGeom prst="rect">
            <a:avLst/>
          </a:prstGeom>
          <a:noFill/>
        </p:spPr>
        <p:txBody>
          <a:bodyPr wrap="none" rtlCol="0">
            <a:spAutoFit/>
          </a:bodyPr>
          <a:lstStyle/>
          <a:p>
            <a:r>
              <a:rPr lang="en-US" dirty="0">
                <a:solidFill>
                  <a:schemeClr val="bg1"/>
                </a:solidFill>
                <a:highlight>
                  <a:srgbClr val="FF0000"/>
                </a:highlight>
              </a:rPr>
              <a:t>Classes</a:t>
            </a:r>
          </a:p>
        </p:txBody>
      </p:sp>
      <p:sp>
        <p:nvSpPr>
          <p:cNvPr id="12" name="TextBox 11">
            <a:extLst>
              <a:ext uri="{FF2B5EF4-FFF2-40B4-BE49-F238E27FC236}">
                <a16:creationId xmlns:a16="http://schemas.microsoft.com/office/drawing/2014/main" id="{CE2D1A66-FCC2-7D78-B758-5BDD420DA824}"/>
              </a:ext>
            </a:extLst>
          </p:cNvPr>
          <p:cNvSpPr txBox="1"/>
          <p:nvPr/>
        </p:nvSpPr>
        <p:spPr>
          <a:xfrm>
            <a:off x="3164907" y="105604"/>
            <a:ext cx="5166852" cy="523220"/>
          </a:xfrm>
          <a:prstGeom prst="rect">
            <a:avLst/>
          </a:prstGeom>
          <a:noFill/>
        </p:spPr>
        <p:txBody>
          <a:bodyPr wrap="square" rtlCol="0">
            <a:spAutoFit/>
          </a:bodyPr>
          <a:lstStyle/>
          <a:p>
            <a:pPr algn="ctr"/>
            <a:r>
              <a:rPr lang="en-US" sz="2800" b="1" dirty="0">
                <a:solidFill>
                  <a:srgbClr val="0070C0"/>
                </a:solidFill>
              </a:rPr>
              <a:t>Daily Schedule</a:t>
            </a:r>
          </a:p>
        </p:txBody>
      </p:sp>
    </p:spTree>
    <p:extLst>
      <p:ext uri="{BB962C8B-B14F-4D97-AF65-F5344CB8AC3E}">
        <p14:creationId xmlns:p14="http://schemas.microsoft.com/office/powerpoint/2010/main" val="3293868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8116DE-B0C7-5690-4027-088FF6F32B4B}"/>
              </a:ext>
            </a:extLst>
          </p:cNvPr>
          <p:cNvSpPr>
            <a:spLocks noGrp="1"/>
          </p:cNvSpPr>
          <p:nvPr>
            <p:ph idx="1"/>
          </p:nvPr>
        </p:nvSpPr>
        <p:spPr>
          <a:xfrm>
            <a:off x="452284" y="1304516"/>
            <a:ext cx="10886768" cy="5233936"/>
          </a:xfrm>
        </p:spPr>
        <p:txBody>
          <a:bodyPr>
            <a:noAutofit/>
          </a:bodyPr>
          <a:lstStyle/>
          <a:p>
            <a:pPr marL="285750" indent="-285750">
              <a:spcBef>
                <a:spcPts val="0"/>
              </a:spcBef>
            </a:pPr>
            <a:r>
              <a:rPr lang="en-US" sz="2000" dirty="0"/>
              <a:t>We cover your hotel stay (except for the local folks). Stipends also cover the rest of expenses, please keep your receipts just in case. Let me know your flight expenses via the Google form provided on Slack channel.</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Travel for the US participants to a reasonable amount, partially the international participants (as the funds allow), except for local/UB-affiliated folks.</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Paperwork: </a:t>
            </a:r>
            <a:r>
              <a:rPr lang="en-US" sz="2000" b="0" i="0" dirty="0">
                <a:solidFill>
                  <a:srgbClr val="1D1C1D"/>
                </a:solidFill>
                <a:effectLst/>
              </a:rPr>
              <a:t>All trainees will need to fill in the </a:t>
            </a:r>
            <a:r>
              <a:rPr lang="en-US" sz="2000" b="0" i="0" dirty="0">
                <a:solidFill>
                  <a:srgbClr val="FF0000"/>
                </a:solidFill>
                <a:effectLst/>
              </a:rPr>
              <a:t>RF Participation Stipend</a:t>
            </a:r>
            <a:r>
              <a:rPr lang="en-US" sz="2000" b="0" i="0" dirty="0">
                <a:solidFill>
                  <a:srgbClr val="1D1C1D"/>
                </a:solidFill>
                <a:effectLst/>
              </a:rPr>
              <a:t> form and one of the other two forms: </a:t>
            </a:r>
            <a:r>
              <a:rPr lang="en-US" sz="2000" b="0" i="0" dirty="0">
                <a:solidFill>
                  <a:srgbClr val="0000FF"/>
                </a:solidFill>
                <a:effectLst/>
              </a:rPr>
              <a:t>W-9 - for the US residents</a:t>
            </a:r>
            <a:r>
              <a:rPr lang="en-US" sz="2000" b="0" i="0" dirty="0">
                <a:solidFill>
                  <a:srgbClr val="1D1C1D"/>
                </a:solidFill>
                <a:effectLst/>
              </a:rPr>
              <a:t> and </a:t>
            </a:r>
            <a:r>
              <a:rPr lang="en-US" sz="2000" b="0" i="0" dirty="0">
                <a:solidFill>
                  <a:srgbClr val="008000"/>
                </a:solidFill>
                <a:effectLst/>
              </a:rPr>
              <a:t>W-8BEN for the non-residents. </a:t>
            </a:r>
            <a:r>
              <a:rPr lang="en-US" sz="2000" dirty="0"/>
              <a:t>The forms are distributed to you </a:t>
            </a:r>
            <a:r>
              <a:rPr lang="en-US" sz="2000" b="1" dirty="0"/>
              <a:t>via Slack</a:t>
            </a:r>
            <a:r>
              <a:rPr lang="en-US" sz="2000" dirty="0"/>
              <a:t> – please </a:t>
            </a:r>
            <a:r>
              <a:rPr lang="en-US" sz="2000" b="1" dirty="0" err="1">
                <a:solidFill>
                  <a:srgbClr val="FF0000"/>
                </a:solidFill>
              </a:rPr>
              <a:t>DON’t</a:t>
            </a:r>
            <a:r>
              <a:rPr lang="en-US" sz="2000" b="1" dirty="0">
                <a:solidFill>
                  <a:srgbClr val="FF0000"/>
                </a:solidFill>
              </a:rPr>
              <a:t> sent them back via e-mail</a:t>
            </a:r>
            <a:r>
              <a:rPr lang="en-US" sz="2000" dirty="0"/>
              <a:t> – upload to the form provided or via Slack. </a:t>
            </a:r>
          </a:p>
          <a:p>
            <a:pPr marL="0" indent="0">
              <a:spcBef>
                <a:spcPts val="0"/>
              </a:spcBef>
              <a:buNone/>
            </a:pPr>
            <a:endParaRPr lang="en-US" sz="2000" dirty="0"/>
          </a:p>
          <a:p>
            <a:pPr marL="285750" indent="-285750">
              <a:spcBef>
                <a:spcPts val="0"/>
              </a:spcBef>
              <a:buFont typeface="Arial" panose="020B0604020202020204" pitchFamily="34" charset="0"/>
              <a:buChar char="•"/>
            </a:pPr>
            <a:r>
              <a:rPr lang="en-US" sz="2000" dirty="0"/>
              <a:t>A lot of paperwork later – likely it’ll be just me handling most of the stuff</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Prizes: $300 (1 first prize), $200 (3 second prizes), $100 (5 first prizes) – the project competition. Online and in-person participants are eligible. UB-affiliated participants are eligible too. </a:t>
            </a:r>
          </a:p>
          <a:p>
            <a:pPr marL="285750" indent="-285750">
              <a:spcBef>
                <a:spcPts val="0"/>
              </a:spcBef>
              <a:buFont typeface="Arial" panose="020B0604020202020204" pitchFamily="34" charset="0"/>
              <a:buChar char="•"/>
            </a:pPr>
            <a:endParaRPr lang="en-US" sz="2000" dirty="0"/>
          </a:p>
          <a:p>
            <a:pPr marL="285750" indent="-285750">
              <a:spcBef>
                <a:spcPts val="0"/>
              </a:spcBef>
              <a:buFont typeface="Arial" panose="020B0604020202020204" pitchFamily="34" charset="0"/>
              <a:buChar char="•"/>
            </a:pPr>
            <a:r>
              <a:rPr lang="en-US" sz="2000" dirty="0"/>
              <a:t>Reimbursement/honoraria to the instructors – a separate paperwork. Will send you instructions via the Instructors Channel on Slack. </a:t>
            </a:r>
          </a:p>
        </p:txBody>
      </p:sp>
      <p:pic>
        <p:nvPicPr>
          <p:cNvPr id="5" name="Picture 7" descr="Image result for ub logo">
            <a:extLst>
              <a:ext uri="{FF2B5EF4-FFF2-40B4-BE49-F238E27FC236}">
                <a16:creationId xmlns:a16="http://schemas.microsoft.com/office/drawing/2014/main" id="{6B76DC89-75AE-9245-77BB-0ECB8586C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431FB4-B7CE-8BB0-5E10-E873C65AE149}"/>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Logistic</a:t>
            </a:r>
          </a:p>
        </p:txBody>
      </p:sp>
    </p:spTree>
    <p:extLst>
      <p:ext uri="{BB962C8B-B14F-4D97-AF65-F5344CB8AC3E}">
        <p14:creationId xmlns:p14="http://schemas.microsoft.com/office/powerpoint/2010/main" val="245822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Image result for ub logo">
            <a:extLst>
              <a:ext uri="{FF2B5EF4-FFF2-40B4-BE49-F238E27FC236}">
                <a16:creationId xmlns:a16="http://schemas.microsoft.com/office/drawing/2014/main" id="{470936BA-7813-3303-75AC-EC076F496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0D277DA-5554-C375-3046-B80E2E467473}"/>
              </a:ext>
            </a:extLst>
          </p:cNvPr>
          <p:cNvPicPr>
            <a:picLocks noChangeAspect="1"/>
          </p:cNvPicPr>
          <p:nvPr/>
        </p:nvPicPr>
        <p:blipFill>
          <a:blip r:embed="rId3"/>
          <a:stretch>
            <a:fillRect/>
          </a:stretch>
        </p:blipFill>
        <p:spPr>
          <a:xfrm>
            <a:off x="914400" y="972686"/>
            <a:ext cx="9983654" cy="3029043"/>
          </a:xfrm>
          <a:prstGeom prst="rect">
            <a:avLst/>
          </a:prstGeom>
        </p:spPr>
      </p:pic>
      <p:sp>
        <p:nvSpPr>
          <p:cNvPr id="8" name="Rectangle 7">
            <a:extLst>
              <a:ext uri="{FF2B5EF4-FFF2-40B4-BE49-F238E27FC236}">
                <a16:creationId xmlns:a16="http://schemas.microsoft.com/office/drawing/2014/main" id="{52B4DB27-6DEC-3ECB-BC23-49C2F59F1541}"/>
              </a:ext>
            </a:extLst>
          </p:cNvPr>
          <p:cNvSpPr/>
          <p:nvPr/>
        </p:nvSpPr>
        <p:spPr>
          <a:xfrm>
            <a:off x="6341806" y="3588774"/>
            <a:ext cx="3868994"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0D9188E-0800-A73B-90DF-E9643FBB7D88}"/>
              </a:ext>
            </a:extLst>
          </p:cNvPr>
          <p:cNvSpPr txBox="1"/>
          <p:nvPr/>
        </p:nvSpPr>
        <p:spPr>
          <a:xfrm>
            <a:off x="3293806" y="3749810"/>
            <a:ext cx="5056769" cy="646331"/>
          </a:xfrm>
          <a:prstGeom prst="rect">
            <a:avLst/>
          </a:prstGeom>
          <a:noFill/>
        </p:spPr>
        <p:txBody>
          <a:bodyPr wrap="none" rtlCol="0">
            <a:spAutoFit/>
          </a:bodyPr>
          <a:lstStyle/>
          <a:p>
            <a:pPr marL="285750" indent="-285750">
              <a:buFont typeface="Arial" panose="020B0604020202020204" pitchFamily="34" charset="0"/>
              <a:buChar char="•"/>
            </a:pPr>
            <a:r>
              <a:rPr lang="en-US" dirty="0"/>
              <a:t>Submit your project via GitHub by June 30</a:t>
            </a:r>
          </a:p>
          <a:p>
            <a:pPr marL="285750" indent="-285750">
              <a:buFont typeface="Arial" panose="020B0604020202020204" pitchFamily="34" charset="0"/>
              <a:buChar char="•"/>
            </a:pPr>
            <a:r>
              <a:rPr lang="en-US" dirty="0"/>
              <a:t>Oral presentation – tentatively July 1-2, via Zoom</a:t>
            </a:r>
          </a:p>
        </p:txBody>
      </p:sp>
      <p:sp>
        <p:nvSpPr>
          <p:cNvPr id="11" name="TextBox 10">
            <a:extLst>
              <a:ext uri="{FF2B5EF4-FFF2-40B4-BE49-F238E27FC236}">
                <a16:creationId xmlns:a16="http://schemas.microsoft.com/office/drawing/2014/main" id="{84D5DD66-9182-3E74-54CA-B25F2F256C0F}"/>
              </a:ext>
            </a:extLst>
          </p:cNvPr>
          <p:cNvSpPr txBox="1"/>
          <p:nvPr/>
        </p:nvSpPr>
        <p:spPr>
          <a:xfrm>
            <a:off x="1076633" y="5347188"/>
            <a:ext cx="9901084" cy="369332"/>
          </a:xfrm>
          <a:prstGeom prst="rect">
            <a:avLst/>
          </a:prstGeom>
          <a:noFill/>
        </p:spPr>
        <p:txBody>
          <a:bodyPr wrap="square">
            <a:spAutoFit/>
          </a:bodyPr>
          <a:lstStyle/>
          <a:p>
            <a:r>
              <a:rPr lang="en-US" dirty="0">
                <a:hlinkClick r:id="rId4"/>
              </a:rPr>
              <a:t>https://compchem-cybertraining.github.io/Cyber_Training_Workshop_2021/_episodes/13-projects</a:t>
            </a:r>
            <a:endParaRPr lang="en-US" dirty="0"/>
          </a:p>
        </p:txBody>
      </p:sp>
      <p:sp>
        <p:nvSpPr>
          <p:cNvPr id="12" name="TextBox 11">
            <a:extLst>
              <a:ext uri="{FF2B5EF4-FFF2-40B4-BE49-F238E27FC236}">
                <a16:creationId xmlns:a16="http://schemas.microsoft.com/office/drawing/2014/main" id="{C78E6D7D-B2D9-4FB6-3651-659A3CD9638E}"/>
              </a:ext>
            </a:extLst>
          </p:cNvPr>
          <p:cNvSpPr txBox="1"/>
          <p:nvPr/>
        </p:nvSpPr>
        <p:spPr>
          <a:xfrm>
            <a:off x="4119768" y="4557177"/>
            <a:ext cx="3404843" cy="369332"/>
          </a:xfrm>
          <a:prstGeom prst="rect">
            <a:avLst/>
          </a:prstGeom>
          <a:noFill/>
        </p:spPr>
        <p:txBody>
          <a:bodyPr wrap="none" rtlCol="0">
            <a:spAutoFit/>
          </a:bodyPr>
          <a:lstStyle/>
          <a:p>
            <a:r>
              <a:rPr lang="en-US" dirty="0">
                <a:solidFill>
                  <a:srgbClr val="0000FF"/>
                </a:solidFill>
              </a:rPr>
              <a:t>Check out the past years’ projects:</a:t>
            </a:r>
          </a:p>
        </p:txBody>
      </p:sp>
      <p:sp>
        <p:nvSpPr>
          <p:cNvPr id="14" name="TextBox 13">
            <a:extLst>
              <a:ext uri="{FF2B5EF4-FFF2-40B4-BE49-F238E27FC236}">
                <a16:creationId xmlns:a16="http://schemas.microsoft.com/office/drawing/2014/main" id="{F281A70C-6ED2-EB64-26C4-CEE0C334596E}"/>
              </a:ext>
            </a:extLst>
          </p:cNvPr>
          <p:cNvSpPr txBox="1"/>
          <p:nvPr/>
        </p:nvSpPr>
        <p:spPr>
          <a:xfrm>
            <a:off x="1076633" y="5010632"/>
            <a:ext cx="10530346" cy="369332"/>
          </a:xfrm>
          <a:prstGeom prst="rect">
            <a:avLst/>
          </a:prstGeom>
          <a:noFill/>
        </p:spPr>
        <p:txBody>
          <a:bodyPr wrap="square">
            <a:spAutoFit/>
          </a:bodyPr>
          <a:lstStyle/>
          <a:p>
            <a:r>
              <a:rPr lang="en-US" dirty="0">
                <a:hlinkClick r:id="rId5"/>
              </a:rPr>
              <a:t>https://github.com/compchem-cybertraining/Cyber_Training_Workshop_2021/tree/gh-pages/course_work</a:t>
            </a:r>
            <a:r>
              <a:rPr lang="en-US" dirty="0"/>
              <a:t> </a:t>
            </a:r>
          </a:p>
        </p:txBody>
      </p:sp>
      <p:sp>
        <p:nvSpPr>
          <p:cNvPr id="3" name="TextBox 2">
            <a:extLst>
              <a:ext uri="{FF2B5EF4-FFF2-40B4-BE49-F238E27FC236}">
                <a16:creationId xmlns:a16="http://schemas.microsoft.com/office/drawing/2014/main" id="{D6CD67DF-A41E-CFAB-3534-E096F740A169}"/>
              </a:ext>
            </a:extLst>
          </p:cNvPr>
          <p:cNvSpPr txBox="1"/>
          <p:nvPr/>
        </p:nvSpPr>
        <p:spPr>
          <a:xfrm>
            <a:off x="3293806" y="957891"/>
            <a:ext cx="8308260" cy="646331"/>
          </a:xfrm>
          <a:prstGeom prst="rect">
            <a:avLst/>
          </a:prstGeom>
          <a:noFill/>
        </p:spPr>
        <p:txBody>
          <a:bodyPr wrap="square">
            <a:spAutoFit/>
          </a:bodyPr>
          <a:lstStyle/>
          <a:p>
            <a:r>
              <a:rPr lang="en-US" dirty="0">
                <a:hlinkClick r:id="rId6"/>
              </a:rPr>
              <a:t>https://compchem-cybertraining.github.io/Cyber_Training_Workshop_2023/CODE_OF_CONDUCT.html</a:t>
            </a:r>
            <a:r>
              <a:rPr lang="en-US" dirty="0"/>
              <a:t> </a:t>
            </a:r>
          </a:p>
        </p:txBody>
      </p:sp>
      <p:sp>
        <p:nvSpPr>
          <p:cNvPr id="10" name="TextBox 9">
            <a:extLst>
              <a:ext uri="{FF2B5EF4-FFF2-40B4-BE49-F238E27FC236}">
                <a16:creationId xmlns:a16="http://schemas.microsoft.com/office/drawing/2014/main" id="{ED7DCEC8-CC4C-D2CE-076A-C95B59CB639C}"/>
              </a:ext>
            </a:extLst>
          </p:cNvPr>
          <p:cNvSpPr txBox="1"/>
          <p:nvPr/>
        </p:nvSpPr>
        <p:spPr>
          <a:xfrm>
            <a:off x="1076633" y="6019535"/>
            <a:ext cx="10844981" cy="369332"/>
          </a:xfrm>
          <a:prstGeom prst="rect">
            <a:avLst/>
          </a:prstGeom>
          <a:noFill/>
        </p:spPr>
        <p:txBody>
          <a:bodyPr wrap="square">
            <a:spAutoFit/>
          </a:bodyPr>
          <a:lstStyle/>
          <a:p>
            <a:r>
              <a:rPr lang="en-US" dirty="0">
                <a:hlinkClick r:id="rId7"/>
              </a:rPr>
              <a:t>https://github.com/compchem-cybertraining/Cyber_Training_Workshop_2022/tree/gh-pages/course_work</a:t>
            </a:r>
            <a:r>
              <a:rPr lang="en-US" dirty="0"/>
              <a:t> </a:t>
            </a:r>
          </a:p>
        </p:txBody>
      </p:sp>
      <p:sp>
        <p:nvSpPr>
          <p:cNvPr id="15" name="TextBox 14">
            <a:extLst>
              <a:ext uri="{FF2B5EF4-FFF2-40B4-BE49-F238E27FC236}">
                <a16:creationId xmlns:a16="http://schemas.microsoft.com/office/drawing/2014/main" id="{45108DD8-C16B-2A83-6E9E-3DEC9C73AD6B}"/>
              </a:ext>
            </a:extLst>
          </p:cNvPr>
          <p:cNvSpPr txBox="1"/>
          <p:nvPr/>
        </p:nvSpPr>
        <p:spPr>
          <a:xfrm>
            <a:off x="1076633" y="6342836"/>
            <a:ext cx="10166503" cy="369332"/>
          </a:xfrm>
          <a:prstGeom prst="rect">
            <a:avLst/>
          </a:prstGeom>
          <a:noFill/>
        </p:spPr>
        <p:txBody>
          <a:bodyPr wrap="square">
            <a:spAutoFit/>
          </a:bodyPr>
          <a:lstStyle/>
          <a:p>
            <a:r>
              <a:rPr lang="en-US" dirty="0">
                <a:hlinkClick r:id="rId8"/>
              </a:rPr>
              <a:t>https://compchem-cybertraining.github.io/Cyber_Training_Workshop_2022/_episodes/15-projects</a:t>
            </a:r>
            <a:r>
              <a:rPr lang="ru-RU" dirty="0"/>
              <a:t> </a:t>
            </a:r>
            <a:endParaRPr lang="en-US" dirty="0"/>
          </a:p>
        </p:txBody>
      </p:sp>
      <p:sp>
        <p:nvSpPr>
          <p:cNvPr id="16" name="TextBox 15">
            <a:extLst>
              <a:ext uri="{FF2B5EF4-FFF2-40B4-BE49-F238E27FC236}">
                <a16:creationId xmlns:a16="http://schemas.microsoft.com/office/drawing/2014/main" id="{2BA46ED6-DACE-C5B3-A519-3A9DC0856786}"/>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Course Project</a:t>
            </a:r>
          </a:p>
        </p:txBody>
      </p:sp>
    </p:spTree>
    <p:extLst>
      <p:ext uri="{BB962C8B-B14F-4D97-AF65-F5344CB8AC3E}">
        <p14:creationId xmlns:p14="http://schemas.microsoft.com/office/powerpoint/2010/main" val="760707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989137" y="2202508"/>
            <a:ext cx="81375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0000FF"/>
                </a:solidFill>
              </a:rPr>
              <a:t>Getting Started on </a:t>
            </a:r>
            <a:r>
              <a:rPr lang="pt-BR" sz="4000" i="1" dirty="0"/>
              <a:t>UB CCR</a:t>
            </a:r>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158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10ABE8-EF8F-479C-518D-DCD63A4400C6}"/>
              </a:ext>
            </a:extLst>
          </p:cNvPr>
          <p:cNvSpPr txBox="1"/>
          <p:nvPr/>
        </p:nvSpPr>
        <p:spPr>
          <a:xfrm>
            <a:off x="1530488" y="1440979"/>
            <a:ext cx="10471354" cy="369332"/>
          </a:xfrm>
          <a:prstGeom prst="rect">
            <a:avLst/>
          </a:prstGeom>
          <a:noFill/>
        </p:spPr>
        <p:txBody>
          <a:bodyPr wrap="square">
            <a:spAutoFit/>
          </a:bodyPr>
          <a:lstStyle/>
          <a:p>
            <a:r>
              <a:rPr lang="en-US" dirty="0"/>
              <a:t>https://compchem-cybertraining.github.io/Cyber_Training_Workshop_2023/_episodes/01-introduction</a:t>
            </a:r>
          </a:p>
        </p:txBody>
      </p:sp>
      <p:sp>
        <p:nvSpPr>
          <p:cNvPr id="6" name="TextBox 5">
            <a:extLst>
              <a:ext uri="{FF2B5EF4-FFF2-40B4-BE49-F238E27FC236}">
                <a16:creationId xmlns:a16="http://schemas.microsoft.com/office/drawing/2014/main" id="{C9305FD2-BF7E-8DD7-3EDF-8448FDB278B3}"/>
              </a:ext>
            </a:extLst>
          </p:cNvPr>
          <p:cNvSpPr txBox="1"/>
          <p:nvPr/>
        </p:nvSpPr>
        <p:spPr>
          <a:xfrm>
            <a:off x="250389" y="669352"/>
            <a:ext cx="2451377" cy="400110"/>
          </a:xfrm>
          <a:prstGeom prst="rect">
            <a:avLst/>
          </a:prstGeom>
          <a:noFill/>
        </p:spPr>
        <p:txBody>
          <a:bodyPr wrap="none" rtlCol="0">
            <a:spAutoFit/>
          </a:bodyPr>
          <a:lstStyle/>
          <a:p>
            <a:r>
              <a:rPr lang="en-US" sz="2000" b="1" dirty="0"/>
              <a:t>Before the Workshop</a:t>
            </a:r>
          </a:p>
        </p:txBody>
      </p:sp>
      <p:sp>
        <p:nvSpPr>
          <p:cNvPr id="7" name="TextBox 6">
            <a:extLst>
              <a:ext uri="{FF2B5EF4-FFF2-40B4-BE49-F238E27FC236}">
                <a16:creationId xmlns:a16="http://schemas.microsoft.com/office/drawing/2014/main" id="{17FE9EBC-61FD-0745-C32C-B9DDCA7847D4}"/>
              </a:ext>
            </a:extLst>
          </p:cNvPr>
          <p:cNvSpPr txBox="1"/>
          <p:nvPr/>
        </p:nvSpPr>
        <p:spPr>
          <a:xfrm>
            <a:off x="288031" y="2130853"/>
            <a:ext cx="4152804" cy="400110"/>
          </a:xfrm>
          <a:prstGeom prst="rect">
            <a:avLst/>
          </a:prstGeom>
          <a:noFill/>
        </p:spPr>
        <p:txBody>
          <a:bodyPr wrap="none" rtlCol="0">
            <a:spAutoFit/>
          </a:bodyPr>
          <a:lstStyle/>
          <a:p>
            <a:r>
              <a:rPr lang="en-US" sz="2000" b="1" dirty="0"/>
              <a:t>OnDemand (not Firefox, use Chrome)</a:t>
            </a:r>
          </a:p>
        </p:txBody>
      </p:sp>
      <p:sp>
        <p:nvSpPr>
          <p:cNvPr id="9" name="TextBox 8">
            <a:extLst>
              <a:ext uri="{FF2B5EF4-FFF2-40B4-BE49-F238E27FC236}">
                <a16:creationId xmlns:a16="http://schemas.microsoft.com/office/drawing/2014/main" id="{E25D24B3-4FC8-4BEF-A12F-EE6EB9710795}"/>
              </a:ext>
            </a:extLst>
          </p:cNvPr>
          <p:cNvSpPr txBox="1"/>
          <p:nvPr/>
        </p:nvSpPr>
        <p:spPr>
          <a:xfrm>
            <a:off x="802901" y="3342964"/>
            <a:ext cx="3637934" cy="369332"/>
          </a:xfrm>
          <a:prstGeom prst="rect">
            <a:avLst/>
          </a:prstGeom>
          <a:noFill/>
        </p:spPr>
        <p:txBody>
          <a:bodyPr wrap="square">
            <a:spAutoFit/>
          </a:bodyPr>
          <a:lstStyle/>
          <a:p>
            <a:r>
              <a:rPr lang="en-US" dirty="0">
                <a:hlinkClick r:id="rId2"/>
              </a:rPr>
              <a:t>https://ondemand.ccr.buffalo.edu/</a:t>
            </a:r>
            <a:r>
              <a:rPr lang="en-US" dirty="0"/>
              <a:t> </a:t>
            </a:r>
          </a:p>
        </p:txBody>
      </p:sp>
      <p:pic>
        <p:nvPicPr>
          <p:cNvPr id="11" name="Picture 10" descr="A screenshot of a computer&#10;&#10;Description automatically generated">
            <a:extLst>
              <a:ext uri="{FF2B5EF4-FFF2-40B4-BE49-F238E27FC236}">
                <a16:creationId xmlns:a16="http://schemas.microsoft.com/office/drawing/2014/main" id="{8B7CE1F1-7BC2-80D9-78DC-262C20C294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027" y="2047195"/>
            <a:ext cx="4271808" cy="2362821"/>
          </a:xfrm>
          <a:prstGeom prst="rect">
            <a:avLst/>
          </a:prstGeom>
        </p:spPr>
      </p:pic>
      <p:sp>
        <p:nvSpPr>
          <p:cNvPr id="12" name="TextBox 11">
            <a:extLst>
              <a:ext uri="{FF2B5EF4-FFF2-40B4-BE49-F238E27FC236}">
                <a16:creationId xmlns:a16="http://schemas.microsoft.com/office/drawing/2014/main" id="{B5A3EB4A-46D0-0863-3447-4F225EDDF59C}"/>
              </a:ext>
            </a:extLst>
          </p:cNvPr>
          <p:cNvSpPr txBox="1"/>
          <p:nvPr/>
        </p:nvSpPr>
        <p:spPr>
          <a:xfrm>
            <a:off x="884798" y="2527481"/>
            <a:ext cx="2992807" cy="646331"/>
          </a:xfrm>
          <a:prstGeom prst="rect">
            <a:avLst/>
          </a:prstGeom>
          <a:noFill/>
        </p:spPr>
        <p:txBody>
          <a:bodyPr wrap="none" rtlCol="0">
            <a:spAutoFit/>
          </a:bodyPr>
          <a:lstStyle/>
          <a:p>
            <a:r>
              <a:rPr lang="en-US" dirty="0"/>
              <a:t>On campus – nothing special; </a:t>
            </a:r>
          </a:p>
          <a:p>
            <a:r>
              <a:rPr lang="en-US" dirty="0"/>
              <a:t>Off-campus – use UB VPN</a:t>
            </a:r>
          </a:p>
        </p:txBody>
      </p:sp>
      <p:sp>
        <p:nvSpPr>
          <p:cNvPr id="13" name="TextBox 12">
            <a:extLst>
              <a:ext uri="{FF2B5EF4-FFF2-40B4-BE49-F238E27FC236}">
                <a16:creationId xmlns:a16="http://schemas.microsoft.com/office/drawing/2014/main" id="{791556AD-02BD-4A9E-1164-FC258FEC1B6C}"/>
              </a:ext>
            </a:extLst>
          </p:cNvPr>
          <p:cNvSpPr txBox="1"/>
          <p:nvPr/>
        </p:nvSpPr>
        <p:spPr>
          <a:xfrm>
            <a:off x="304800" y="4159331"/>
            <a:ext cx="1519070" cy="400110"/>
          </a:xfrm>
          <a:prstGeom prst="rect">
            <a:avLst/>
          </a:prstGeom>
          <a:noFill/>
        </p:spPr>
        <p:txBody>
          <a:bodyPr wrap="none" rtlCol="0">
            <a:spAutoFit/>
          </a:bodyPr>
          <a:lstStyle/>
          <a:p>
            <a:r>
              <a:rPr lang="en-US" sz="2000" b="1" dirty="0" err="1"/>
              <a:t>Moba</a:t>
            </a:r>
            <a:r>
              <a:rPr lang="en-US" sz="2000" b="1" dirty="0"/>
              <a:t> </a:t>
            </a:r>
            <a:r>
              <a:rPr lang="en-US" sz="2000" b="1" dirty="0" err="1"/>
              <a:t>Xterm</a:t>
            </a:r>
            <a:endParaRPr lang="en-US" sz="2000" b="1" dirty="0"/>
          </a:p>
        </p:txBody>
      </p:sp>
      <p:sp>
        <p:nvSpPr>
          <p:cNvPr id="15" name="TextBox 14">
            <a:extLst>
              <a:ext uri="{FF2B5EF4-FFF2-40B4-BE49-F238E27FC236}">
                <a16:creationId xmlns:a16="http://schemas.microsoft.com/office/drawing/2014/main" id="{A8C0F671-11CC-2D71-797C-158C2DD7A1A2}"/>
              </a:ext>
            </a:extLst>
          </p:cNvPr>
          <p:cNvSpPr txBox="1"/>
          <p:nvPr/>
        </p:nvSpPr>
        <p:spPr>
          <a:xfrm>
            <a:off x="1530488" y="964495"/>
            <a:ext cx="9065342" cy="369332"/>
          </a:xfrm>
          <a:prstGeom prst="rect">
            <a:avLst/>
          </a:prstGeom>
          <a:noFill/>
        </p:spPr>
        <p:txBody>
          <a:bodyPr wrap="square">
            <a:spAutoFit/>
          </a:bodyPr>
          <a:lstStyle/>
          <a:p>
            <a:r>
              <a:rPr lang="en-US" dirty="0"/>
              <a:t>https://compchem-cybertraining.github.io/Cyber_Training_Workshop_2023/setup.html</a:t>
            </a:r>
          </a:p>
        </p:txBody>
      </p:sp>
      <p:sp>
        <p:nvSpPr>
          <p:cNvPr id="17" name="TextBox 16">
            <a:extLst>
              <a:ext uri="{FF2B5EF4-FFF2-40B4-BE49-F238E27FC236}">
                <a16:creationId xmlns:a16="http://schemas.microsoft.com/office/drawing/2014/main" id="{38B16EC8-B811-5D6E-8AB5-875C74336595}"/>
              </a:ext>
            </a:extLst>
          </p:cNvPr>
          <p:cNvSpPr txBox="1"/>
          <p:nvPr/>
        </p:nvSpPr>
        <p:spPr>
          <a:xfrm>
            <a:off x="393290" y="6003888"/>
            <a:ext cx="5161935" cy="369332"/>
          </a:xfrm>
          <a:prstGeom prst="rect">
            <a:avLst/>
          </a:prstGeom>
          <a:noFill/>
        </p:spPr>
        <p:txBody>
          <a:bodyPr wrap="square">
            <a:spAutoFit/>
          </a:bodyPr>
          <a:lstStyle/>
          <a:p>
            <a:r>
              <a:rPr lang="en-US" dirty="0">
                <a:hlinkClick r:id="rId4"/>
              </a:rPr>
              <a:t>https://docs.ccr.buffalo.edu/en/latest/portals/idm/</a:t>
            </a:r>
            <a:r>
              <a:rPr lang="en-US" dirty="0"/>
              <a:t> </a:t>
            </a:r>
          </a:p>
        </p:txBody>
      </p:sp>
      <p:pic>
        <p:nvPicPr>
          <p:cNvPr id="19" name="Picture 18">
            <a:extLst>
              <a:ext uri="{FF2B5EF4-FFF2-40B4-BE49-F238E27FC236}">
                <a16:creationId xmlns:a16="http://schemas.microsoft.com/office/drawing/2014/main" id="{D4682AC4-15F3-7E63-B35E-E9B7E0DC8495}"/>
              </a:ext>
            </a:extLst>
          </p:cNvPr>
          <p:cNvPicPr>
            <a:picLocks noChangeAspect="1"/>
          </p:cNvPicPr>
          <p:nvPr/>
        </p:nvPicPr>
        <p:blipFill>
          <a:blip r:embed="rId5"/>
          <a:stretch>
            <a:fillRect/>
          </a:stretch>
        </p:blipFill>
        <p:spPr>
          <a:xfrm>
            <a:off x="6007711" y="4493635"/>
            <a:ext cx="4271808" cy="2352734"/>
          </a:xfrm>
          <a:prstGeom prst="rect">
            <a:avLst/>
          </a:prstGeom>
        </p:spPr>
      </p:pic>
      <p:sp>
        <p:nvSpPr>
          <p:cNvPr id="20" name="TextBox 19">
            <a:extLst>
              <a:ext uri="{FF2B5EF4-FFF2-40B4-BE49-F238E27FC236}">
                <a16:creationId xmlns:a16="http://schemas.microsoft.com/office/drawing/2014/main" id="{AC298FDB-FD1F-39F9-BED9-0EFF90EFA3EB}"/>
              </a:ext>
            </a:extLst>
          </p:cNvPr>
          <p:cNvSpPr txBox="1"/>
          <p:nvPr/>
        </p:nvSpPr>
        <p:spPr>
          <a:xfrm>
            <a:off x="948479" y="4945776"/>
            <a:ext cx="4051558" cy="923330"/>
          </a:xfrm>
          <a:prstGeom prst="rect">
            <a:avLst/>
          </a:prstGeom>
          <a:noFill/>
        </p:spPr>
        <p:txBody>
          <a:bodyPr wrap="none" rtlCol="0">
            <a:spAutoFit/>
          </a:bodyPr>
          <a:lstStyle/>
          <a:p>
            <a:r>
              <a:rPr lang="en-US" dirty="0"/>
              <a:t>Generate the SSH public/private key. </a:t>
            </a:r>
          </a:p>
          <a:p>
            <a:pPr marL="285750" indent="-285750">
              <a:buFont typeface="Arial" panose="020B0604020202020204" pitchFamily="34" charset="0"/>
              <a:buChar char="•"/>
            </a:pPr>
            <a:r>
              <a:rPr lang="en-US" dirty="0"/>
              <a:t>Use </a:t>
            </a:r>
            <a:r>
              <a:rPr lang="en-US" dirty="0" err="1"/>
              <a:t>Moba</a:t>
            </a:r>
            <a:r>
              <a:rPr lang="en-US" dirty="0"/>
              <a:t> Tools -&gt; </a:t>
            </a:r>
            <a:r>
              <a:rPr lang="en-US" dirty="0" err="1"/>
              <a:t>MobaKeyGen</a:t>
            </a:r>
            <a:endParaRPr lang="en-US" dirty="0"/>
          </a:p>
          <a:p>
            <a:pPr marL="285750" indent="-285750">
              <a:buFont typeface="Arial" panose="020B0604020202020204" pitchFamily="34" charset="0"/>
              <a:buChar char="•"/>
            </a:pPr>
            <a:r>
              <a:rPr lang="en-US" dirty="0"/>
              <a:t>Coordinate it with your UB credentials</a:t>
            </a:r>
          </a:p>
        </p:txBody>
      </p:sp>
      <p:sp>
        <p:nvSpPr>
          <p:cNvPr id="21" name="TextBox 20">
            <a:extLst>
              <a:ext uri="{FF2B5EF4-FFF2-40B4-BE49-F238E27FC236}">
                <a16:creationId xmlns:a16="http://schemas.microsoft.com/office/drawing/2014/main" id="{F3A99D62-6D8C-1EA5-168C-61CA65713862}"/>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Accessing UB Computing Resources</a:t>
            </a:r>
          </a:p>
        </p:txBody>
      </p:sp>
      <p:pic>
        <p:nvPicPr>
          <p:cNvPr id="22" name="Picture 7" descr="Image result for ub logo">
            <a:extLst>
              <a:ext uri="{FF2B5EF4-FFF2-40B4-BE49-F238E27FC236}">
                <a16:creationId xmlns:a16="http://schemas.microsoft.com/office/drawing/2014/main" id="{F6D6FA6F-D6C5-1CA1-4959-7A752A9A7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1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104DCA-E387-E39E-9AF8-C249BB81537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Accessing UB Computing Resources</a:t>
            </a:r>
          </a:p>
        </p:txBody>
      </p:sp>
      <p:pic>
        <p:nvPicPr>
          <p:cNvPr id="5" name="Picture 7" descr="Image result for ub logo">
            <a:extLst>
              <a:ext uri="{FF2B5EF4-FFF2-40B4-BE49-F238E27FC236}">
                <a16:creationId xmlns:a16="http://schemas.microsoft.com/office/drawing/2014/main" id="{74F9D31E-B466-C23E-D260-D8E318C3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DEA8F50-90B6-85F1-3B89-86D9ED22FD3B}"/>
              </a:ext>
            </a:extLst>
          </p:cNvPr>
          <p:cNvSpPr txBox="1"/>
          <p:nvPr/>
        </p:nvSpPr>
        <p:spPr>
          <a:xfrm>
            <a:off x="1970901" y="956687"/>
            <a:ext cx="8829367" cy="2862322"/>
          </a:xfrm>
          <a:prstGeom prst="rect">
            <a:avLst/>
          </a:prstGeom>
          <a:noFill/>
        </p:spPr>
        <p:txBody>
          <a:bodyPr wrap="square" rtlCol="0">
            <a:spAutoFit/>
          </a:bodyPr>
          <a:lstStyle/>
          <a:p>
            <a:r>
              <a:rPr lang="en-US" dirty="0">
                <a:solidFill>
                  <a:schemeClr val="accent5">
                    <a:lumMod val="75000"/>
                  </a:schemeClr>
                </a:solidFill>
              </a:rPr>
              <a:t># .</a:t>
            </a:r>
            <a:r>
              <a:rPr lang="en-US" dirty="0" err="1">
                <a:solidFill>
                  <a:schemeClr val="accent5">
                    <a:lumMod val="75000"/>
                  </a:schemeClr>
                </a:solidFill>
              </a:rPr>
              <a:t>bashrc</a:t>
            </a:r>
            <a:endParaRPr lang="en-US" dirty="0">
              <a:solidFill>
                <a:schemeClr val="accent5">
                  <a:lumMod val="75000"/>
                </a:schemeClr>
              </a:solidFill>
            </a:endParaRPr>
          </a:p>
          <a:p>
            <a:endParaRPr lang="en-US" dirty="0">
              <a:solidFill>
                <a:schemeClr val="accent5">
                  <a:lumMod val="75000"/>
                </a:schemeClr>
              </a:solidFill>
            </a:endParaRPr>
          </a:p>
          <a:p>
            <a:r>
              <a:rPr lang="en-US" dirty="0">
                <a:solidFill>
                  <a:schemeClr val="accent5">
                    <a:lumMod val="75000"/>
                  </a:schemeClr>
                </a:solidFill>
              </a:rPr>
              <a:t># User specific aliases and functions</a:t>
            </a:r>
          </a:p>
          <a:p>
            <a:endParaRPr lang="en-US" dirty="0">
              <a:solidFill>
                <a:schemeClr val="accent5">
                  <a:lumMod val="75000"/>
                </a:schemeClr>
              </a:solidFill>
            </a:endParaRPr>
          </a:p>
          <a:p>
            <a:r>
              <a:rPr lang="en-US" dirty="0">
                <a:solidFill>
                  <a:schemeClr val="accent5">
                    <a:lumMod val="75000"/>
                  </a:schemeClr>
                </a:solidFill>
              </a:rPr>
              <a:t># Source global definitions</a:t>
            </a:r>
          </a:p>
          <a:p>
            <a:r>
              <a:rPr lang="en-US" dirty="0">
                <a:solidFill>
                  <a:schemeClr val="accent5">
                    <a:lumMod val="75000"/>
                  </a:schemeClr>
                </a:solidFill>
              </a:rPr>
              <a:t>if [ -f /</a:t>
            </a:r>
            <a:r>
              <a:rPr lang="en-US" dirty="0" err="1">
                <a:solidFill>
                  <a:schemeClr val="accent5">
                    <a:lumMod val="75000"/>
                  </a:schemeClr>
                </a:solidFill>
              </a:rPr>
              <a:t>etc</a:t>
            </a:r>
            <a:r>
              <a:rPr lang="en-US" dirty="0">
                <a:solidFill>
                  <a:schemeClr val="accent5">
                    <a:lumMod val="75000"/>
                  </a:schemeClr>
                </a:solidFill>
              </a:rPr>
              <a:t>/</a:t>
            </a:r>
            <a:r>
              <a:rPr lang="en-US" dirty="0" err="1">
                <a:solidFill>
                  <a:schemeClr val="accent5">
                    <a:lumMod val="75000"/>
                  </a:schemeClr>
                </a:solidFill>
              </a:rPr>
              <a:t>bashrc</a:t>
            </a:r>
            <a:r>
              <a:rPr lang="en-US" dirty="0">
                <a:solidFill>
                  <a:schemeClr val="accent5">
                    <a:lumMod val="75000"/>
                  </a:schemeClr>
                </a:solidFill>
              </a:rPr>
              <a:t> ]; then</a:t>
            </a:r>
          </a:p>
          <a:p>
            <a:r>
              <a:rPr lang="en-US" dirty="0">
                <a:solidFill>
                  <a:schemeClr val="accent5">
                    <a:lumMod val="75000"/>
                  </a:schemeClr>
                </a:solidFill>
              </a:rPr>
              <a:t>        . /</a:t>
            </a:r>
            <a:r>
              <a:rPr lang="en-US" dirty="0" err="1">
                <a:solidFill>
                  <a:schemeClr val="accent5">
                    <a:lumMod val="75000"/>
                  </a:schemeClr>
                </a:solidFill>
              </a:rPr>
              <a:t>etc</a:t>
            </a:r>
            <a:r>
              <a:rPr lang="en-US" dirty="0">
                <a:solidFill>
                  <a:schemeClr val="accent5">
                    <a:lumMod val="75000"/>
                  </a:schemeClr>
                </a:solidFill>
              </a:rPr>
              <a:t>/</a:t>
            </a:r>
            <a:r>
              <a:rPr lang="en-US" dirty="0" err="1">
                <a:solidFill>
                  <a:schemeClr val="accent5">
                    <a:lumMod val="75000"/>
                  </a:schemeClr>
                </a:solidFill>
              </a:rPr>
              <a:t>bashrc</a:t>
            </a:r>
            <a:endParaRPr lang="en-US" dirty="0">
              <a:solidFill>
                <a:schemeClr val="accent5">
                  <a:lumMod val="75000"/>
                </a:schemeClr>
              </a:solidFill>
            </a:endParaRPr>
          </a:p>
          <a:p>
            <a:r>
              <a:rPr lang="en-US" dirty="0">
                <a:solidFill>
                  <a:schemeClr val="accent5">
                    <a:lumMod val="75000"/>
                  </a:schemeClr>
                </a:solidFill>
              </a:rPr>
              <a:t>fi</a:t>
            </a:r>
          </a:p>
          <a:p>
            <a:r>
              <a:rPr lang="en-US" dirty="0">
                <a:solidFill>
                  <a:schemeClr val="accent5">
                    <a:lumMod val="75000"/>
                  </a:schemeClr>
                </a:solidFill>
              </a:rPr>
              <a:t>module use /projects/academic/cyberwksp21/Modules</a:t>
            </a:r>
          </a:p>
          <a:p>
            <a:r>
              <a:rPr lang="en-US" dirty="0">
                <a:solidFill>
                  <a:schemeClr val="accent5">
                    <a:lumMod val="75000"/>
                  </a:schemeClr>
                </a:solidFill>
              </a:rPr>
              <a:t>eval "$(/projects/academic/cyberwksp21/SOFTWARE/</a:t>
            </a:r>
            <a:r>
              <a:rPr lang="en-US" dirty="0" err="1">
                <a:solidFill>
                  <a:schemeClr val="accent5">
                    <a:lumMod val="75000"/>
                  </a:schemeClr>
                </a:solidFill>
              </a:rPr>
              <a:t>Conda</a:t>
            </a:r>
            <a:r>
              <a:rPr lang="en-US" dirty="0">
                <a:solidFill>
                  <a:schemeClr val="accent5">
                    <a:lumMod val="75000"/>
                  </a:schemeClr>
                </a:solidFill>
              </a:rPr>
              <a:t>/bin/</a:t>
            </a:r>
            <a:r>
              <a:rPr lang="en-US" dirty="0" err="1">
                <a:solidFill>
                  <a:schemeClr val="accent5">
                    <a:lumMod val="75000"/>
                  </a:schemeClr>
                </a:solidFill>
              </a:rPr>
              <a:t>conda</a:t>
            </a:r>
            <a:r>
              <a:rPr lang="en-US" dirty="0">
                <a:solidFill>
                  <a:schemeClr val="accent5">
                    <a:lumMod val="75000"/>
                  </a:schemeClr>
                </a:solidFill>
              </a:rPr>
              <a:t> </a:t>
            </a:r>
            <a:r>
              <a:rPr lang="en-US" dirty="0" err="1">
                <a:solidFill>
                  <a:schemeClr val="accent5">
                    <a:lumMod val="75000"/>
                  </a:schemeClr>
                </a:solidFill>
              </a:rPr>
              <a:t>shell.bash</a:t>
            </a:r>
            <a:r>
              <a:rPr lang="en-US" dirty="0">
                <a:solidFill>
                  <a:schemeClr val="accent5">
                    <a:lumMod val="75000"/>
                  </a:schemeClr>
                </a:solidFill>
              </a:rPr>
              <a:t> hook)"</a:t>
            </a:r>
          </a:p>
        </p:txBody>
      </p:sp>
      <p:sp>
        <p:nvSpPr>
          <p:cNvPr id="7" name="TextBox 6">
            <a:extLst>
              <a:ext uri="{FF2B5EF4-FFF2-40B4-BE49-F238E27FC236}">
                <a16:creationId xmlns:a16="http://schemas.microsoft.com/office/drawing/2014/main" id="{683EC89C-14A3-0468-ACED-BA707073C5DF}"/>
              </a:ext>
            </a:extLst>
          </p:cNvPr>
          <p:cNvSpPr txBox="1"/>
          <p:nvPr/>
        </p:nvSpPr>
        <p:spPr>
          <a:xfrm>
            <a:off x="4277859" y="669191"/>
            <a:ext cx="4020460" cy="369332"/>
          </a:xfrm>
          <a:prstGeom prst="rect">
            <a:avLst/>
          </a:prstGeom>
          <a:noFill/>
        </p:spPr>
        <p:txBody>
          <a:bodyPr wrap="none" rtlCol="0">
            <a:spAutoFit/>
          </a:bodyPr>
          <a:lstStyle/>
          <a:p>
            <a:r>
              <a:rPr lang="en-US" dirty="0"/>
              <a:t>Your </a:t>
            </a:r>
            <a:r>
              <a:rPr lang="en-US" b="1" dirty="0"/>
              <a:t>.</a:t>
            </a:r>
            <a:r>
              <a:rPr lang="en-US" b="1" dirty="0" err="1"/>
              <a:t>bashrc</a:t>
            </a:r>
            <a:r>
              <a:rPr lang="en-US" dirty="0"/>
              <a:t> file (in your home directory)</a:t>
            </a:r>
          </a:p>
        </p:txBody>
      </p:sp>
      <p:sp>
        <p:nvSpPr>
          <p:cNvPr id="8" name="TextBox 7">
            <a:extLst>
              <a:ext uri="{FF2B5EF4-FFF2-40B4-BE49-F238E27FC236}">
                <a16:creationId xmlns:a16="http://schemas.microsoft.com/office/drawing/2014/main" id="{03E5EE1F-2BE7-28B7-E02C-0A50A43A0B16}"/>
              </a:ext>
            </a:extLst>
          </p:cNvPr>
          <p:cNvSpPr txBox="1"/>
          <p:nvPr/>
        </p:nvSpPr>
        <p:spPr>
          <a:xfrm>
            <a:off x="2153944" y="4156745"/>
            <a:ext cx="8268289" cy="923330"/>
          </a:xfrm>
          <a:prstGeom prst="rect">
            <a:avLst/>
          </a:prstGeom>
          <a:noFill/>
        </p:spPr>
        <p:txBody>
          <a:bodyPr wrap="none" rtlCol="0">
            <a:spAutoFit/>
          </a:bodyPr>
          <a:lstStyle/>
          <a:p>
            <a:pPr marL="285750" indent="-285750">
              <a:buFont typeface="Arial" panose="020B0604020202020204" pitchFamily="34" charset="0"/>
              <a:buChar char="•"/>
            </a:pPr>
            <a:r>
              <a:rPr lang="en-US" dirty="0"/>
              <a:t>Restart terminal or `source .</a:t>
            </a:r>
            <a:r>
              <a:rPr lang="en-US" dirty="0" err="1"/>
              <a:t>bashrc</a:t>
            </a:r>
            <a:r>
              <a:rPr lang="en-US" dirty="0"/>
              <a:t>`</a:t>
            </a:r>
          </a:p>
          <a:p>
            <a:pPr marL="285750" indent="-285750">
              <a:buFont typeface="Arial" panose="020B0604020202020204" pitchFamily="34" charset="0"/>
              <a:buChar char="•"/>
            </a:pPr>
            <a:r>
              <a:rPr lang="en-US" dirty="0"/>
              <a:t>For terminal-based operations: Activate </a:t>
            </a:r>
            <a:r>
              <a:rPr lang="en-US" dirty="0" err="1"/>
              <a:t>conda</a:t>
            </a:r>
            <a:r>
              <a:rPr lang="en-US" dirty="0"/>
              <a:t> environment: `</a:t>
            </a:r>
            <a:r>
              <a:rPr lang="en-US" dirty="0" err="1"/>
              <a:t>conda</a:t>
            </a:r>
            <a:r>
              <a:rPr lang="en-US" dirty="0"/>
              <a:t> activate libra2`</a:t>
            </a:r>
          </a:p>
          <a:p>
            <a:pPr marL="285750" indent="-285750">
              <a:buFont typeface="Arial" panose="020B0604020202020204" pitchFamily="34" charset="0"/>
              <a:buChar char="•"/>
            </a:pPr>
            <a:r>
              <a:rPr lang="en-US" dirty="0"/>
              <a:t>For </a:t>
            </a:r>
            <a:r>
              <a:rPr lang="en-US" dirty="0" err="1"/>
              <a:t>Jupyter</a:t>
            </a:r>
            <a:r>
              <a:rPr lang="en-US" dirty="0"/>
              <a:t> – just launch it</a:t>
            </a:r>
          </a:p>
        </p:txBody>
      </p:sp>
      <p:sp>
        <p:nvSpPr>
          <p:cNvPr id="10" name="TextBox 9">
            <a:extLst>
              <a:ext uri="{FF2B5EF4-FFF2-40B4-BE49-F238E27FC236}">
                <a16:creationId xmlns:a16="http://schemas.microsoft.com/office/drawing/2014/main" id="{41D789E5-B069-1F60-CBF0-7010AB9BC475}"/>
              </a:ext>
            </a:extLst>
          </p:cNvPr>
          <p:cNvSpPr txBox="1"/>
          <p:nvPr/>
        </p:nvSpPr>
        <p:spPr>
          <a:xfrm>
            <a:off x="776748" y="5531981"/>
            <a:ext cx="10023520" cy="923330"/>
          </a:xfrm>
          <a:prstGeom prst="rect">
            <a:avLst/>
          </a:prstGeom>
          <a:noFill/>
        </p:spPr>
        <p:txBody>
          <a:bodyPr wrap="square">
            <a:spAutoFit/>
          </a:bodyPr>
          <a:lstStyle/>
          <a:p>
            <a:r>
              <a:rPr lang="en-US" b="1" dirty="0"/>
              <a:t>Projects directory:  /projects/academic/cyberwksp21  </a:t>
            </a:r>
            <a:r>
              <a:rPr lang="en-US" dirty="0"/>
              <a:t>- slower, smaller, but permanent</a:t>
            </a:r>
          </a:p>
          <a:p>
            <a:r>
              <a:rPr lang="en-US" b="1" dirty="0">
                <a:solidFill>
                  <a:srgbClr val="0000FF"/>
                </a:solidFill>
              </a:rPr>
              <a:t>Scratch space:  /</a:t>
            </a:r>
            <a:r>
              <a:rPr lang="en-US" b="1" dirty="0" err="1">
                <a:solidFill>
                  <a:srgbClr val="0000FF"/>
                </a:solidFill>
              </a:rPr>
              <a:t>panasas</a:t>
            </a:r>
            <a:r>
              <a:rPr lang="en-US" b="1" dirty="0">
                <a:solidFill>
                  <a:srgbClr val="0000FF"/>
                </a:solidFill>
              </a:rPr>
              <a:t>/scratch/grp-cyberwksp21  </a:t>
            </a:r>
            <a:r>
              <a:rPr lang="en-US" dirty="0"/>
              <a:t>- faster, larger, but temporarily (unused files are cleaned up every 1 or 2 weeks)</a:t>
            </a:r>
          </a:p>
        </p:txBody>
      </p:sp>
    </p:spTree>
    <p:extLst>
      <p:ext uri="{BB962C8B-B14F-4D97-AF65-F5344CB8AC3E}">
        <p14:creationId xmlns:p14="http://schemas.microsoft.com/office/powerpoint/2010/main" val="3559873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104DCA-E387-E39E-9AF8-C249BB81537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Using </a:t>
            </a:r>
            <a:r>
              <a:rPr lang="en-US" sz="2800" b="1" dirty="0" err="1">
                <a:solidFill>
                  <a:srgbClr val="0070C0"/>
                </a:solidFill>
              </a:rPr>
              <a:t>Jupyter</a:t>
            </a:r>
            <a:r>
              <a:rPr lang="en-US" sz="2800" b="1" dirty="0">
                <a:solidFill>
                  <a:srgbClr val="0070C0"/>
                </a:solidFill>
              </a:rPr>
              <a:t> Notebooks</a:t>
            </a:r>
          </a:p>
        </p:txBody>
      </p:sp>
      <p:pic>
        <p:nvPicPr>
          <p:cNvPr id="5" name="Picture 7" descr="Image result for ub logo">
            <a:extLst>
              <a:ext uri="{FF2B5EF4-FFF2-40B4-BE49-F238E27FC236}">
                <a16:creationId xmlns:a16="http://schemas.microsoft.com/office/drawing/2014/main" id="{74F9D31E-B466-C23E-D260-D8E318C3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1DD438E0-46E7-6C22-F9E3-BE8BB2E7FF9D}"/>
              </a:ext>
            </a:extLst>
          </p:cNvPr>
          <p:cNvSpPr txBox="1"/>
          <p:nvPr/>
        </p:nvSpPr>
        <p:spPr>
          <a:xfrm>
            <a:off x="822270" y="958276"/>
            <a:ext cx="9935390" cy="369332"/>
          </a:xfrm>
          <a:prstGeom prst="rect">
            <a:avLst/>
          </a:prstGeom>
          <a:noFill/>
        </p:spPr>
        <p:txBody>
          <a:bodyPr wrap="square">
            <a:spAutoFit/>
          </a:bodyPr>
          <a:lstStyle/>
          <a:p>
            <a:r>
              <a:rPr lang="en-US" dirty="0">
                <a:hlinkClick r:id="rId3"/>
              </a:rPr>
              <a:t>https://compchem-cybertraining.github.io/Cyber_Training_Workshop_2023/_episodes/01-introduction</a:t>
            </a:r>
            <a:r>
              <a:rPr lang="en-US" dirty="0"/>
              <a:t> </a:t>
            </a:r>
          </a:p>
        </p:txBody>
      </p:sp>
      <p:pic>
        <p:nvPicPr>
          <p:cNvPr id="13" name="Picture 12" descr="A screenshot of a computer&#10;&#10;Description automatically generated">
            <a:extLst>
              <a:ext uri="{FF2B5EF4-FFF2-40B4-BE49-F238E27FC236}">
                <a16:creationId xmlns:a16="http://schemas.microsoft.com/office/drawing/2014/main" id="{D4F327DF-0240-A885-6F1D-A79DAA0EA8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110" y="2154380"/>
            <a:ext cx="3726771" cy="364866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E720DB7F-9C3C-C3F6-342B-3CADCE7DAE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5881" y="2154380"/>
            <a:ext cx="3253264" cy="3648666"/>
          </a:xfrm>
          <a:prstGeom prst="rect">
            <a:avLst/>
          </a:prstGeom>
        </p:spPr>
      </p:pic>
      <p:pic>
        <p:nvPicPr>
          <p:cNvPr id="17" name="Picture 16" descr="A screenshot of a computer&#10;&#10;Description automatically generated with medium confidence">
            <a:extLst>
              <a:ext uri="{FF2B5EF4-FFF2-40B4-BE49-F238E27FC236}">
                <a16:creationId xmlns:a16="http://schemas.microsoft.com/office/drawing/2014/main" id="{196DAEE8-EE7C-ECD2-18A7-2C30FC4CD8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334" y="1584261"/>
            <a:ext cx="4757556" cy="2382162"/>
          </a:xfrm>
          <a:prstGeom prst="rect">
            <a:avLst/>
          </a:prstGeom>
        </p:spPr>
      </p:pic>
      <p:pic>
        <p:nvPicPr>
          <p:cNvPr id="19" name="Picture 18" descr="A screenshot of a computer&#10;&#10;Description automatically generated with medium confidence">
            <a:extLst>
              <a:ext uri="{FF2B5EF4-FFF2-40B4-BE49-F238E27FC236}">
                <a16:creationId xmlns:a16="http://schemas.microsoft.com/office/drawing/2014/main" id="{3C6AF05F-24FE-243B-781F-CCD53EB6B1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4570" y="4112460"/>
            <a:ext cx="4681288" cy="2622804"/>
          </a:xfrm>
          <a:prstGeom prst="rect">
            <a:avLst/>
          </a:prstGeom>
        </p:spPr>
      </p:pic>
    </p:spTree>
    <p:extLst>
      <p:ext uri="{BB962C8B-B14F-4D97-AF65-F5344CB8AC3E}">
        <p14:creationId xmlns:p14="http://schemas.microsoft.com/office/powerpoint/2010/main" val="112045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718062" y="2190171"/>
            <a:ext cx="10963275"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buNone/>
            </a:pPr>
            <a:r>
              <a:rPr lang="pt-BR" sz="4000" i="1" dirty="0">
                <a:solidFill>
                  <a:srgbClr val="0000FF"/>
                </a:solidFill>
              </a:rPr>
              <a:t>General Workshop Goals </a:t>
            </a:r>
          </a:p>
          <a:p>
            <a:pPr algn="ctr">
              <a:buNone/>
            </a:pPr>
            <a:r>
              <a:rPr lang="pt-BR" sz="4000" i="1" dirty="0"/>
              <a:t>and</a:t>
            </a:r>
            <a:r>
              <a:rPr lang="en-US" sz="2400" i="1" dirty="0">
                <a:solidFill>
                  <a:srgbClr val="0000FF"/>
                </a:solidFill>
              </a:rPr>
              <a:t> </a:t>
            </a:r>
          </a:p>
          <a:p>
            <a:pPr algn="ctr">
              <a:buNone/>
            </a:pPr>
            <a:r>
              <a:rPr lang="en-US" sz="4000" i="1" dirty="0">
                <a:solidFill>
                  <a:srgbClr val="FF0000"/>
                </a:solidFill>
              </a:rPr>
              <a:t>Overview of the </a:t>
            </a:r>
            <a:r>
              <a:rPr lang="en-US" sz="4000" i="1" dirty="0" err="1">
                <a:solidFill>
                  <a:srgbClr val="FF0000"/>
                </a:solidFill>
              </a:rPr>
              <a:t>CyberTraining</a:t>
            </a:r>
            <a:r>
              <a:rPr lang="en-US" sz="4000" i="1" dirty="0">
                <a:solidFill>
                  <a:srgbClr val="FF0000"/>
                </a:solidFill>
              </a:rPr>
              <a:t> Infrastructure</a:t>
            </a:r>
            <a:endParaRPr lang="pt-BR" sz="4000" i="1" dirty="0">
              <a:solidFill>
                <a:srgbClr val="FF0000"/>
              </a:solidFill>
            </a:endParaRPr>
          </a:p>
        </p:txBody>
      </p:sp>
      <p:pic>
        <p:nvPicPr>
          <p:cNvPr id="5" name="Picture 7" descr="Image result for 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14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EB5CBF-81B5-9AA4-8FC1-9E69E09111C3}"/>
              </a:ext>
            </a:extLst>
          </p:cNvPr>
          <p:cNvPicPr>
            <a:picLocks noChangeAspect="1"/>
          </p:cNvPicPr>
          <p:nvPr/>
        </p:nvPicPr>
        <p:blipFill>
          <a:blip r:embed="rId2"/>
          <a:stretch>
            <a:fillRect/>
          </a:stretch>
        </p:blipFill>
        <p:spPr>
          <a:xfrm>
            <a:off x="2336961" y="1138463"/>
            <a:ext cx="9710708" cy="2034716"/>
          </a:xfrm>
          <a:prstGeom prst="rect">
            <a:avLst/>
          </a:prstGeom>
        </p:spPr>
      </p:pic>
      <p:pic>
        <p:nvPicPr>
          <p:cNvPr id="7" name="Picture 7" descr="Image result for ub logo">
            <a:extLst>
              <a:ext uri="{FF2B5EF4-FFF2-40B4-BE49-F238E27FC236}">
                <a16:creationId xmlns:a16="http://schemas.microsoft.com/office/drawing/2014/main" id="{1F751933-5AC3-B908-66D9-929327B2F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Image result for nsf">
            <a:extLst>
              <a:ext uri="{FF2B5EF4-FFF2-40B4-BE49-F238E27FC236}">
                <a16:creationId xmlns:a16="http://schemas.microsoft.com/office/drawing/2014/main" id="{25DBFB49-C703-3E90-D81E-42B85D2FFF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28" y="1363613"/>
            <a:ext cx="1333140" cy="13401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0A3ACC-6517-4894-CD3F-02132122D7A7}"/>
              </a:ext>
            </a:extLst>
          </p:cNvPr>
          <p:cNvSpPr txBox="1"/>
          <p:nvPr/>
        </p:nvSpPr>
        <p:spPr>
          <a:xfrm>
            <a:off x="2330690" y="710477"/>
            <a:ext cx="7963334" cy="369332"/>
          </a:xfrm>
          <a:prstGeom prst="rect">
            <a:avLst/>
          </a:prstGeom>
          <a:noFill/>
        </p:spPr>
        <p:txBody>
          <a:bodyPr wrap="none" rtlCol="0">
            <a:spAutoFit/>
          </a:bodyPr>
          <a:lstStyle/>
          <a:p>
            <a:r>
              <a:rPr lang="en-US" b="1" dirty="0" err="1"/>
              <a:t>CyberTraining</a:t>
            </a:r>
            <a:r>
              <a:rPr lang="en-US" b="1" dirty="0"/>
              <a:t>: Pilot: Modeling Excited State Dynamics in Solar Energy Materials</a:t>
            </a:r>
            <a:endParaRPr lang="en-US" dirty="0"/>
          </a:p>
        </p:txBody>
      </p:sp>
      <p:pic>
        <p:nvPicPr>
          <p:cNvPr id="13" name="Picture 12">
            <a:extLst>
              <a:ext uri="{FF2B5EF4-FFF2-40B4-BE49-F238E27FC236}">
                <a16:creationId xmlns:a16="http://schemas.microsoft.com/office/drawing/2014/main" id="{B7D44CA9-2121-60F7-69E8-3D43CEB22092}"/>
              </a:ext>
            </a:extLst>
          </p:cNvPr>
          <p:cNvPicPr>
            <a:picLocks noChangeAspect="1"/>
          </p:cNvPicPr>
          <p:nvPr/>
        </p:nvPicPr>
        <p:blipFill>
          <a:blip r:embed="rId5"/>
          <a:stretch>
            <a:fillRect/>
          </a:stretch>
        </p:blipFill>
        <p:spPr>
          <a:xfrm>
            <a:off x="497513" y="3315489"/>
            <a:ext cx="2818788" cy="3124639"/>
          </a:xfrm>
          <a:prstGeom prst="rect">
            <a:avLst/>
          </a:prstGeom>
        </p:spPr>
      </p:pic>
      <p:pic>
        <p:nvPicPr>
          <p:cNvPr id="15" name="Picture 14">
            <a:extLst>
              <a:ext uri="{FF2B5EF4-FFF2-40B4-BE49-F238E27FC236}">
                <a16:creationId xmlns:a16="http://schemas.microsoft.com/office/drawing/2014/main" id="{DADB8446-99D5-C592-C59E-4DD16D6DF9A9}"/>
              </a:ext>
            </a:extLst>
          </p:cNvPr>
          <p:cNvPicPr>
            <a:picLocks noChangeAspect="1"/>
          </p:cNvPicPr>
          <p:nvPr/>
        </p:nvPicPr>
        <p:blipFill>
          <a:blip r:embed="rId6"/>
          <a:stretch>
            <a:fillRect/>
          </a:stretch>
        </p:blipFill>
        <p:spPr>
          <a:xfrm>
            <a:off x="6621982" y="3745315"/>
            <a:ext cx="2606266" cy="2834886"/>
          </a:xfrm>
          <a:prstGeom prst="rect">
            <a:avLst/>
          </a:prstGeom>
        </p:spPr>
      </p:pic>
      <p:pic>
        <p:nvPicPr>
          <p:cNvPr id="17" name="Picture 16">
            <a:extLst>
              <a:ext uri="{FF2B5EF4-FFF2-40B4-BE49-F238E27FC236}">
                <a16:creationId xmlns:a16="http://schemas.microsoft.com/office/drawing/2014/main" id="{82A4A88B-CD5E-0D48-D0A1-6E6877AFF9FE}"/>
              </a:ext>
            </a:extLst>
          </p:cNvPr>
          <p:cNvPicPr>
            <a:picLocks noChangeAspect="1"/>
          </p:cNvPicPr>
          <p:nvPr/>
        </p:nvPicPr>
        <p:blipFill>
          <a:blip r:embed="rId7"/>
          <a:stretch>
            <a:fillRect/>
          </a:stretch>
        </p:blipFill>
        <p:spPr>
          <a:xfrm>
            <a:off x="9662402" y="3708261"/>
            <a:ext cx="2385267" cy="2034716"/>
          </a:xfrm>
          <a:prstGeom prst="rect">
            <a:avLst/>
          </a:prstGeom>
        </p:spPr>
      </p:pic>
      <p:sp>
        <p:nvSpPr>
          <p:cNvPr id="18" name="TextBox 17">
            <a:extLst>
              <a:ext uri="{FF2B5EF4-FFF2-40B4-BE49-F238E27FC236}">
                <a16:creationId xmlns:a16="http://schemas.microsoft.com/office/drawing/2014/main" id="{D8A5B675-4F70-CAFD-A073-5EA0D1AF0FD2}"/>
              </a:ext>
            </a:extLst>
          </p:cNvPr>
          <p:cNvSpPr txBox="1"/>
          <p:nvPr/>
        </p:nvSpPr>
        <p:spPr>
          <a:xfrm>
            <a:off x="6585361" y="3286432"/>
            <a:ext cx="2458109" cy="369332"/>
          </a:xfrm>
          <a:prstGeom prst="rect">
            <a:avLst/>
          </a:prstGeom>
          <a:noFill/>
        </p:spPr>
        <p:txBody>
          <a:bodyPr wrap="none" rtlCol="0">
            <a:spAutoFit/>
          </a:bodyPr>
          <a:lstStyle/>
          <a:p>
            <a:r>
              <a:rPr lang="en-US" b="1" dirty="0">
                <a:solidFill>
                  <a:srgbClr val="0000FF"/>
                </a:solidFill>
              </a:rPr>
              <a:t>2022 (in person/virtual)</a:t>
            </a:r>
          </a:p>
        </p:txBody>
      </p:sp>
      <p:sp>
        <p:nvSpPr>
          <p:cNvPr id="19" name="TextBox 18">
            <a:extLst>
              <a:ext uri="{FF2B5EF4-FFF2-40B4-BE49-F238E27FC236}">
                <a16:creationId xmlns:a16="http://schemas.microsoft.com/office/drawing/2014/main" id="{95DC129D-289E-9DEB-73F8-BFCE281254B0}"/>
              </a:ext>
            </a:extLst>
          </p:cNvPr>
          <p:cNvSpPr txBox="1"/>
          <p:nvPr/>
        </p:nvSpPr>
        <p:spPr>
          <a:xfrm>
            <a:off x="9966318" y="3315490"/>
            <a:ext cx="1470274" cy="369332"/>
          </a:xfrm>
          <a:prstGeom prst="rect">
            <a:avLst/>
          </a:prstGeom>
          <a:noFill/>
        </p:spPr>
        <p:txBody>
          <a:bodyPr wrap="none" rtlCol="0">
            <a:spAutoFit/>
          </a:bodyPr>
          <a:lstStyle/>
          <a:p>
            <a:r>
              <a:rPr lang="en-US" b="1" dirty="0">
                <a:solidFill>
                  <a:srgbClr val="0000FF"/>
                </a:solidFill>
              </a:rPr>
              <a:t>2021 (virtual)</a:t>
            </a:r>
          </a:p>
        </p:txBody>
      </p:sp>
      <p:sp>
        <p:nvSpPr>
          <p:cNvPr id="2" name="TextBox 1">
            <a:extLst>
              <a:ext uri="{FF2B5EF4-FFF2-40B4-BE49-F238E27FC236}">
                <a16:creationId xmlns:a16="http://schemas.microsoft.com/office/drawing/2014/main" id="{B4536736-88E7-A20E-A759-D2F947C4B787}"/>
              </a:ext>
            </a:extLst>
          </p:cNvPr>
          <p:cNvSpPr txBox="1"/>
          <p:nvPr/>
        </p:nvSpPr>
        <p:spPr>
          <a:xfrm>
            <a:off x="1562448" y="108392"/>
            <a:ext cx="8979108" cy="523220"/>
          </a:xfrm>
          <a:prstGeom prst="rect">
            <a:avLst/>
          </a:prstGeom>
          <a:noFill/>
        </p:spPr>
        <p:txBody>
          <a:bodyPr wrap="square" rtlCol="0">
            <a:spAutoFit/>
          </a:bodyPr>
          <a:lstStyle/>
          <a:p>
            <a:pPr algn="ctr"/>
            <a:r>
              <a:rPr lang="en-US" sz="2800" b="1" dirty="0">
                <a:solidFill>
                  <a:srgbClr val="0070C0"/>
                </a:solidFill>
              </a:rPr>
              <a:t>Objectives and Agenda</a:t>
            </a:r>
          </a:p>
        </p:txBody>
      </p:sp>
      <p:sp>
        <p:nvSpPr>
          <p:cNvPr id="3" name="TextBox 2">
            <a:extLst>
              <a:ext uri="{FF2B5EF4-FFF2-40B4-BE49-F238E27FC236}">
                <a16:creationId xmlns:a16="http://schemas.microsoft.com/office/drawing/2014/main" id="{D1E527E0-52E7-9F04-60E0-8D93CD7EAE4E}"/>
              </a:ext>
            </a:extLst>
          </p:cNvPr>
          <p:cNvSpPr txBox="1"/>
          <p:nvPr/>
        </p:nvSpPr>
        <p:spPr>
          <a:xfrm>
            <a:off x="4156831" y="3275020"/>
            <a:ext cx="1039708" cy="369332"/>
          </a:xfrm>
          <a:prstGeom prst="rect">
            <a:avLst/>
          </a:prstGeom>
          <a:noFill/>
        </p:spPr>
        <p:txBody>
          <a:bodyPr wrap="none" rtlCol="0">
            <a:spAutoFit/>
          </a:bodyPr>
          <a:lstStyle/>
          <a:p>
            <a:r>
              <a:rPr lang="en-US" b="1" dirty="0">
                <a:solidFill>
                  <a:srgbClr val="0000FF"/>
                </a:solidFill>
              </a:rPr>
              <a:t>This year</a:t>
            </a:r>
          </a:p>
        </p:txBody>
      </p:sp>
      <p:pic>
        <p:nvPicPr>
          <p:cNvPr id="11" name="Picture 10">
            <a:extLst>
              <a:ext uri="{FF2B5EF4-FFF2-40B4-BE49-F238E27FC236}">
                <a16:creationId xmlns:a16="http://schemas.microsoft.com/office/drawing/2014/main" id="{A5874E2D-6680-37C4-FC63-7D5A4BAA765C}"/>
              </a:ext>
            </a:extLst>
          </p:cNvPr>
          <p:cNvPicPr>
            <a:picLocks noChangeAspect="1"/>
          </p:cNvPicPr>
          <p:nvPr/>
        </p:nvPicPr>
        <p:blipFill>
          <a:blip r:embed="rId8"/>
          <a:stretch>
            <a:fillRect/>
          </a:stretch>
        </p:blipFill>
        <p:spPr>
          <a:xfrm>
            <a:off x="3790569" y="3715818"/>
            <a:ext cx="2397259" cy="1121653"/>
          </a:xfrm>
          <a:prstGeom prst="rect">
            <a:avLst/>
          </a:prstGeom>
        </p:spPr>
      </p:pic>
    </p:spTree>
    <p:extLst>
      <p:ext uri="{BB962C8B-B14F-4D97-AF65-F5344CB8AC3E}">
        <p14:creationId xmlns:p14="http://schemas.microsoft.com/office/powerpoint/2010/main" val="179631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2450" y="1555189"/>
            <a:ext cx="5543550" cy="1200329"/>
          </a:xfrm>
          <a:prstGeom prst="rect">
            <a:avLst/>
          </a:prstGeom>
        </p:spPr>
        <p:txBody>
          <a:bodyPr wrap="square">
            <a:spAutoFit/>
          </a:bodyPr>
          <a:lstStyle/>
          <a:p>
            <a:r>
              <a:rPr lang="en-US" sz="2400" dirty="0">
                <a:hlinkClick r:id="rId2"/>
              </a:rPr>
              <a:t>https://compchem-cybertraining.github.io/Cyber_Training_Workshop_2023</a:t>
            </a:r>
            <a:r>
              <a:rPr lang="en-US" sz="2400" dirty="0"/>
              <a:t>  </a:t>
            </a:r>
          </a:p>
        </p:txBody>
      </p:sp>
      <p:pic>
        <p:nvPicPr>
          <p:cNvPr id="6" name="Picture 7" descr="Image result for ub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52450" y="1104900"/>
            <a:ext cx="3154197" cy="461665"/>
          </a:xfrm>
          <a:prstGeom prst="rect">
            <a:avLst/>
          </a:prstGeom>
          <a:noFill/>
        </p:spPr>
        <p:txBody>
          <a:bodyPr wrap="none" rtlCol="0">
            <a:spAutoFit/>
          </a:bodyPr>
          <a:lstStyle/>
          <a:p>
            <a:r>
              <a:rPr lang="en-US" sz="2400" b="1" dirty="0"/>
              <a:t>All the details are here:</a:t>
            </a:r>
          </a:p>
        </p:txBody>
      </p:sp>
      <p:sp>
        <p:nvSpPr>
          <p:cNvPr id="8" name="TextBox 7"/>
          <p:cNvSpPr txBox="1"/>
          <p:nvPr/>
        </p:nvSpPr>
        <p:spPr>
          <a:xfrm>
            <a:off x="552450" y="3319367"/>
            <a:ext cx="1495922" cy="461665"/>
          </a:xfrm>
          <a:prstGeom prst="rect">
            <a:avLst/>
          </a:prstGeom>
          <a:noFill/>
        </p:spPr>
        <p:txBody>
          <a:bodyPr wrap="none" rtlCol="0">
            <a:spAutoFit/>
          </a:bodyPr>
          <a:lstStyle/>
          <a:p>
            <a:r>
              <a:rPr lang="en-US" sz="2400" b="1" dirty="0"/>
              <a:t>Join </a:t>
            </a:r>
            <a:r>
              <a:rPr lang="en-US" sz="2400" b="1" dirty="0">
                <a:solidFill>
                  <a:srgbClr val="0000FF"/>
                </a:solidFill>
              </a:rPr>
              <a:t>Slack</a:t>
            </a:r>
            <a:r>
              <a:rPr lang="en-US" sz="2400" b="1" dirty="0"/>
              <a:t>:</a:t>
            </a:r>
          </a:p>
        </p:txBody>
      </p:sp>
      <p:sp>
        <p:nvSpPr>
          <p:cNvPr id="9" name="Rectangle 8"/>
          <p:cNvSpPr/>
          <p:nvPr/>
        </p:nvSpPr>
        <p:spPr>
          <a:xfrm>
            <a:off x="385301" y="5102756"/>
            <a:ext cx="11191874" cy="400110"/>
          </a:xfrm>
          <a:prstGeom prst="rect">
            <a:avLst/>
          </a:prstGeom>
        </p:spPr>
        <p:txBody>
          <a:bodyPr wrap="square">
            <a:spAutoFit/>
          </a:bodyPr>
          <a:lstStyle/>
          <a:p>
            <a:r>
              <a:rPr lang="en-US" sz="2000" dirty="0">
                <a:hlinkClick r:id="rId4"/>
              </a:rPr>
              <a:t>https://join.slack.com/t/quantumdynamicshub/shared_invite/zt-mjbhjssx-GGhsbYHxeBMvhmumK_j7LA</a:t>
            </a:r>
            <a:endParaRPr lang="en-US" sz="2000" dirty="0"/>
          </a:p>
        </p:txBody>
      </p:sp>
      <p:sp>
        <p:nvSpPr>
          <p:cNvPr id="10" name="TextBox 9"/>
          <p:cNvSpPr txBox="1"/>
          <p:nvPr/>
        </p:nvSpPr>
        <p:spPr>
          <a:xfrm>
            <a:off x="385301" y="3821497"/>
            <a:ext cx="9018431"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Members can invite new members</a:t>
            </a:r>
          </a:p>
          <a:p>
            <a:pPr marL="285750" indent="-285750">
              <a:buFont typeface="Arial" panose="020B0604020202020204" pitchFamily="34" charset="0"/>
              <a:buChar char="•"/>
            </a:pPr>
            <a:r>
              <a:rPr lang="en-US" sz="2400" dirty="0"/>
              <a:t>Private and public channels, direct (private) messages, conversations</a:t>
            </a:r>
          </a:p>
          <a:p>
            <a:pPr marL="285750" indent="-285750">
              <a:buFont typeface="Arial" panose="020B0604020202020204" pitchFamily="34" charset="0"/>
              <a:buChar char="•"/>
            </a:pPr>
            <a:r>
              <a:rPr lang="en-US" sz="2400" dirty="0"/>
              <a:t>Any time, no strings attached</a:t>
            </a:r>
          </a:p>
        </p:txBody>
      </p:sp>
      <p:sp>
        <p:nvSpPr>
          <p:cNvPr id="11" name="TextBox 10"/>
          <p:cNvSpPr txBox="1"/>
          <p:nvPr/>
        </p:nvSpPr>
        <p:spPr>
          <a:xfrm>
            <a:off x="3024980" y="5487640"/>
            <a:ext cx="8028929" cy="1200329"/>
          </a:xfrm>
          <a:prstGeom prst="rect">
            <a:avLst/>
          </a:prstGeom>
          <a:noFill/>
        </p:spPr>
        <p:txBody>
          <a:bodyPr wrap="none" rtlCol="0">
            <a:spAutoFit/>
          </a:bodyPr>
          <a:lstStyle/>
          <a:p>
            <a:r>
              <a:rPr lang="en-US" sz="2400" b="1" dirty="0">
                <a:solidFill>
                  <a:srgbClr val="FF0000"/>
                </a:solidFill>
              </a:rPr>
              <a:t>VPN and Accounts</a:t>
            </a:r>
            <a:r>
              <a:rPr lang="en-US" sz="2400" dirty="0"/>
              <a:t>:</a:t>
            </a:r>
          </a:p>
          <a:p>
            <a:pPr marL="342900" indent="-342900">
              <a:buFont typeface="Arial" panose="020B0604020202020204" pitchFamily="34" charset="0"/>
              <a:buChar char="•"/>
            </a:pPr>
            <a:r>
              <a:rPr lang="en-US" sz="2400" dirty="0"/>
              <a:t>2-factor authentication</a:t>
            </a:r>
          </a:p>
          <a:p>
            <a:pPr marL="342900" indent="-342900">
              <a:buFont typeface="Arial" panose="020B0604020202020204" pitchFamily="34" charset="0"/>
              <a:buChar char="•"/>
            </a:pPr>
            <a:r>
              <a:rPr lang="en-US" sz="2400" dirty="0"/>
              <a:t>submit a ticket: </a:t>
            </a:r>
            <a:r>
              <a:rPr lang="en-US" sz="2400" dirty="0">
                <a:hlinkClick r:id="rId5"/>
              </a:rPr>
              <a:t>https://ubccr.freshdesk.com/support/home</a:t>
            </a:r>
            <a:r>
              <a:rPr lang="en-US" sz="2400" dirty="0"/>
              <a:t> </a:t>
            </a:r>
          </a:p>
        </p:txBody>
      </p:sp>
      <p:pic>
        <p:nvPicPr>
          <p:cNvPr id="14" name="Picture 13">
            <a:extLst>
              <a:ext uri="{FF2B5EF4-FFF2-40B4-BE49-F238E27FC236}">
                <a16:creationId xmlns:a16="http://schemas.microsoft.com/office/drawing/2014/main" id="{2C58DECF-E3AA-8DC4-6DED-E97179A469D3}"/>
              </a:ext>
            </a:extLst>
          </p:cNvPr>
          <p:cNvPicPr>
            <a:picLocks noChangeAspect="1"/>
          </p:cNvPicPr>
          <p:nvPr/>
        </p:nvPicPr>
        <p:blipFill>
          <a:blip r:embed="rId6"/>
          <a:stretch>
            <a:fillRect/>
          </a:stretch>
        </p:blipFill>
        <p:spPr>
          <a:xfrm>
            <a:off x="6116451" y="873093"/>
            <a:ext cx="5690248" cy="3261789"/>
          </a:xfrm>
          <a:prstGeom prst="rect">
            <a:avLst/>
          </a:prstGeom>
        </p:spPr>
      </p:pic>
      <p:sp>
        <p:nvSpPr>
          <p:cNvPr id="15" name="TextBox 14">
            <a:extLst>
              <a:ext uri="{FF2B5EF4-FFF2-40B4-BE49-F238E27FC236}">
                <a16:creationId xmlns:a16="http://schemas.microsoft.com/office/drawing/2014/main" id="{5521386E-A14A-408B-9620-B3572A08B81F}"/>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The Plan &amp; Resource</a:t>
            </a:r>
          </a:p>
        </p:txBody>
      </p:sp>
    </p:spTree>
    <p:extLst>
      <p:ext uri="{BB962C8B-B14F-4D97-AF65-F5344CB8AC3E}">
        <p14:creationId xmlns:p14="http://schemas.microsoft.com/office/powerpoint/2010/main" val="2813613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7767352" y="5974049"/>
            <a:ext cx="2757486" cy="461665"/>
          </a:xfrm>
          <a:prstGeom prst="rect">
            <a:avLst/>
          </a:prstGeom>
          <a:noFill/>
        </p:spPr>
        <p:txBody>
          <a:bodyPr wrap="none" rtlCol="0">
            <a:spAutoFit/>
          </a:bodyPr>
          <a:lstStyle/>
          <a:p>
            <a:r>
              <a:rPr lang="en-US" sz="2400" dirty="0"/>
              <a:t>Mohammad </a:t>
            </a:r>
            <a:r>
              <a:rPr lang="en-US" sz="2400" dirty="0" err="1"/>
              <a:t>Shakiba</a:t>
            </a:r>
            <a:endParaRPr lang="en-US" sz="2400" dirty="0"/>
          </a:p>
        </p:txBody>
      </p:sp>
      <p:pic>
        <p:nvPicPr>
          <p:cNvPr id="10" name="Picture 9">
            <a:extLst>
              <a:ext uri="{FF2B5EF4-FFF2-40B4-BE49-F238E27FC236}">
                <a16:creationId xmlns:a16="http://schemas.microsoft.com/office/drawing/2014/main" id="{3FF9FEC6-A1E0-2C73-9EEB-3B30C7D37BF5}"/>
              </a:ext>
            </a:extLst>
          </p:cNvPr>
          <p:cNvPicPr>
            <a:picLocks noChangeAspect="1"/>
          </p:cNvPicPr>
          <p:nvPr/>
        </p:nvPicPr>
        <p:blipFill>
          <a:blip r:embed="rId3"/>
          <a:stretch>
            <a:fillRect/>
          </a:stretch>
        </p:blipFill>
        <p:spPr>
          <a:xfrm>
            <a:off x="6471851" y="4260255"/>
            <a:ext cx="1176190" cy="2102439"/>
          </a:xfrm>
          <a:prstGeom prst="rect">
            <a:avLst/>
          </a:prstGeom>
        </p:spPr>
      </p:pic>
      <p:sp>
        <p:nvSpPr>
          <p:cNvPr id="11" name="TextBox 10">
            <a:extLst>
              <a:ext uri="{FF2B5EF4-FFF2-40B4-BE49-F238E27FC236}">
                <a16:creationId xmlns:a16="http://schemas.microsoft.com/office/drawing/2014/main" id="{771821E8-4DA2-352C-97ED-32C4A62444DA}"/>
              </a:ext>
            </a:extLst>
          </p:cNvPr>
          <p:cNvSpPr txBox="1"/>
          <p:nvPr/>
        </p:nvSpPr>
        <p:spPr>
          <a:xfrm>
            <a:off x="6059544" y="6385935"/>
            <a:ext cx="2000804" cy="461665"/>
          </a:xfrm>
          <a:prstGeom prst="rect">
            <a:avLst/>
          </a:prstGeom>
          <a:noFill/>
        </p:spPr>
        <p:txBody>
          <a:bodyPr wrap="none" rtlCol="0">
            <a:spAutoFit/>
          </a:bodyPr>
          <a:lstStyle/>
          <a:p>
            <a:r>
              <a:rPr lang="en-US" sz="2400" dirty="0"/>
              <a:t>Alexey </a:t>
            </a:r>
            <a:r>
              <a:rPr lang="en-US" sz="2400" dirty="0" err="1"/>
              <a:t>Akimov</a:t>
            </a:r>
            <a:endParaRPr lang="en-US" sz="2400" dirty="0"/>
          </a:p>
        </p:txBody>
      </p:sp>
      <p:pic>
        <p:nvPicPr>
          <p:cNvPr id="12" name="Picture 14" descr="logo1">
            <a:extLst>
              <a:ext uri="{FF2B5EF4-FFF2-40B4-BE49-F238E27FC236}">
                <a16:creationId xmlns:a16="http://schemas.microsoft.com/office/drawing/2014/main" id="{0F604C1F-9509-CF8B-19AE-02589E012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879" y="4108488"/>
            <a:ext cx="1956540" cy="8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A8B5E88-5DCA-5916-3F6A-5E7965A9E63C}"/>
              </a:ext>
            </a:extLst>
          </p:cNvPr>
          <p:cNvSpPr txBox="1"/>
          <p:nvPr/>
        </p:nvSpPr>
        <p:spPr>
          <a:xfrm>
            <a:off x="61481" y="5056128"/>
            <a:ext cx="5417575" cy="369332"/>
          </a:xfrm>
          <a:prstGeom prst="rect">
            <a:avLst/>
          </a:prstGeom>
          <a:noFill/>
        </p:spPr>
        <p:txBody>
          <a:bodyPr wrap="square">
            <a:spAutoFit/>
          </a:bodyPr>
          <a:lstStyle/>
          <a:p>
            <a:r>
              <a:rPr lang="en-US" dirty="0">
                <a:hlinkClick r:id="rId5"/>
              </a:rPr>
              <a:t>https://github.com/Quantum-Dynamics-Hub/libra-code</a:t>
            </a:r>
            <a:r>
              <a:rPr lang="en-US" dirty="0"/>
              <a:t> </a:t>
            </a:r>
          </a:p>
        </p:txBody>
      </p:sp>
      <p:sp>
        <p:nvSpPr>
          <p:cNvPr id="15" name="TextBox 14">
            <a:extLst>
              <a:ext uri="{FF2B5EF4-FFF2-40B4-BE49-F238E27FC236}">
                <a16:creationId xmlns:a16="http://schemas.microsoft.com/office/drawing/2014/main" id="{1B89E959-ECA7-97D5-5B95-4BE46C0B0835}"/>
              </a:ext>
            </a:extLst>
          </p:cNvPr>
          <p:cNvSpPr txBox="1"/>
          <p:nvPr/>
        </p:nvSpPr>
        <p:spPr>
          <a:xfrm>
            <a:off x="248917" y="4305446"/>
            <a:ext cx="809517" cy="461665"/>
          </a:xfrm>
          <a:prstGeom prst="rect">
            <a:avLst/>
          </a:prstGeom>
          <a:noFill/>
        </p:spPr>
        <p:txBody>
          <a:bodyPr wrap="none" rtlCol="0">
            <a:spAutoFit/>
          </a:bodyPr>
          <a:lstStyle/>
          <a:p>
            <a:r>
              <a:rPr lang="en-US" sz="2400" b="1" dirty="0"/>
              <a:t>Libra</a:t>
            </a:r>
          </a:p>
        </p:txBody>
      </p:sp>
      <p:sp>
        <p:nvSpPr>
          <p:cNvPr id="19" name="TextBox 18">
            <a:extLst>
              <a:ext uri="{FF2B5EF4-FFF2-40B4-BE49-F238E27FC236}">
                <a16:creationId xmlns:a16="http://schemas.microsoft.com/office/drawing/2014/main" id="{81694E7B-BDCB-61D4-FD31-8F37A8424FAF}"/>
              </a:ext>
            </a:extLst>
          </p:cNvPr>
          <p:cNvSpPr txBox="1"/>
          <p:nvPr/>
        </p:nvSpPr>
        <p:spPr>
          <a:xfrm>
            <a:off x="61481" y="5685360"/>
            <a:ext cx="5926364" cy="369332"/>
          </a:xfrm>
          <a:prstGeom prst="rect">
            <a:avLst/>
          </a:prstGeom>
          <a:noFill/>
        </p:spPr>
        <p:txBody>
          <a:bodyPr wrap="square">
            <a:spAutoFit/>
          </a:bodyPr>
          <a:lstStyle/>
          <a:p>
            <a:r>
              <a:rPr lang="en-US" dirty="0">
                <a:hlinkClick r:id="rId6"/>
              </a:rPr>
              <a:t>https://github.com/compchem-cybertraining/Tutorials_Libra</a:t>
            </a:r>
            <a:r>
              <a:rPr lang="en-US" dirty="0"/>
              <a:t> </a:t>
            </a:r>
          </a:p>
        </p:txBody>
      </p:sp>
      <p:sp>
        <p:nvSpPr>
          <p:cNvPr id="21" name="TextBox 20">
            <a:extLst>
              <a:ext uri="{FF2B5EF4-FFF2-40B4-BE49-F238E27FC236}">
                <a16:creationId xmlns:a16="http://schemas.microsoft.com/office/drawing/2014/main" id="{D5394B46-D2F5-BE02-C990-66B87ABBC957}"/>
              </a:ext>
            </a:extLst>
          </p:cNvPr>
          <p:cNvSpPr txBox="1"/>
          <p:nvPr/>
        </p:nvSpPr>
        <p:spPr>
          <a:xfrm>
            <a:off x="0" y="5974049"/>
            <a:ext cx="6830931" cy="369332"/>
          </a:xfrm>
          <a:prstGeom prst="rect">
            <a:avLst/>
          </a:prstGeom>
          <a:noFill/>
        </p:spPr>
        <p:txBody>
          <a:bodyPr wrap="square">
            <a:spAutoFit/>
          </a:bodyPr>
          <a:lstStyle/>
          <a:p>
            <a:r>
              <a:rPr lang="en-US" dirty="0">
                <a:hlinkClick r:id="rId7"/>
              </a:rPr>
              <a:t>https://github.com/compchem-cybertraining/Tutorials_DFTB_plus</a:t>
            </a:r>
            <a:r>
              <a:rPr lang="en-US" dirty="0"/>
              <a:t> </a:t>
            </a:r>
          </a:p>
        </p:txBody>
      </p:sp>
      <p:sp>
        <p:nvSpPr>
          <p:cNvPr id="23" name="TextBox 22">
            <a:extLst>
              <a:ext uri="{FF2B5EF4-FFF2-40B4-BE49-F238E27FC236}">
                <a16:creationId xmlns:a16="http://schemas.microsoft.com/office/drawing/2014/main" id="{F3162B63-49E5-2A79-F5F9-315A0799F747}"/>
              </a:ext>
            </a:extLst>
          </p:cNvPr>
          <p:cNvSpPr txBox="1"/>
          <p:nvPr/>
        </p:nvSpPr>
        <p:spPr>
          <a:xfrm>
            <a:off x="61481" y="6349700"/>
            <a:ext cx="6164826" cy="369332"/>
          </a:xfrm>
          <a:prstGeom prst="rect">
            <a:avLst/>
          </a:prstGeom>
          <a:noFill/>
        </p:spPr>
        <p:txBody>
          <a:bodyPr wrap="square">
            <a:spAutoFit/>
          </a:bodyPr>
          <a:lstStyle/>
          <a:p>
            <a:r>
              <a:rPr lang="en-US" dirty="0">
                <a:hlinkClick r:id="rId8"/>
              </a:rPr>
              <a:t>https://github.com/compchem-cybertraining/Tutorials_CP2K</a:t>
            </a:r>
            <a:r>
              <a:rPr lang="en-US" dirty="0"/>
              <a:t> </a:t>
            </a:r>
          </a:p>
        </p:txBody>
      </p:sp>
      <p:pic>
        <p:nvPicPr>
          <p:cNvPr id="25" name="Picture 24" descr="A person with short dark hair wearing a plaid shirt&#10;&#10;Description automatically generated with low confidence">
            <a:extLst>
              <a:ext uri="{FF2B5EF4-FFF2-40B4-BE49-F238E27FC236}">
                <a16:creationId xmlns:a16="http://schemas.microsoft.com/office/drawing/2014/main" id="{F2206C7F-E784-5CEA-48C9-CCC21954F70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8328" y="4320425"/>
            <a:ext cx="1587937" cy="1593230"/>
          </a:xfrm>
          <a:prstGeom prst="rect">
            <a:avLst/>
          </a:prstGeom>
        </p:spPr>
      </p:pic>
      <p:pic>
        <p:nvPicPr>
          <p:cNvPr id="29" name="Picture 28" descr="A picture containing human face, clothing, person, chin&#10;&#10;Description automatically generated">
            <a:extLst>
              <a:ext uri="{FF2B5EF4-FFF2-40B4-BE49-F238E27FC236}">
                <a16:creationId xmlns:a16="http://schemas.microsoft.com/office/drawing/2014/main" id="{B6E87789-9C64-11B4-F5BB-7A9E2F69E0F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49531" y="4201943"/>
            <a:ext cx="1776418" cy="1776418"/>
          </a:xfrm>
          <a:prstGeom prst="rect">
            <a:avLst/>
          </a:prstGeom>
        </p:spPr>
      </p:pic>
      <p:sp>
        <p:nvSpPr>
          <p:cNvPr id="30" name="TextBox 29">
            <a:extLst>
              <a:ext uri="{FF2B5EF4-FFF2-40B4-BE49-F238E27FC236}">
                <a16:creationId xmlns:a16="http://schemas.microsoft.com/office/drawing/2014/main" id="{601F0007-F445-4610-A22E-9F73A89E52C9}"/>
              </a:ext>
            </a:extLst>
          </p:cNvPr>
          <p:cNvSpPr txBox="1"/>
          <p:nvPr/>
        </p:nvSpPr>
        <p:spPr>
          <a:xfrm>
            <a:off x="10007720" y="6336155"/>
            <a:ext cx="1962397" cy="461665"/>
          </a:xfrm>
          <a:prstGeom prst="rect">
            <a:avLst/>
          </a:prstGeom>
          <a:noFill/>
        </p:spPr>
        <p:txBody>
          <a:bodyPr wrap="none" rtlCol="0">
            <a:spAutoFit/>
          </a:bodyPr>
          <a:lstStyle/>
          <a:p>
            <a:r>
              <a:rPr lang="en-US" sz="2400" dirty="0" err="1"/>
              <a:t>Qingxin</a:t>
            </a:r>
            <a:r>
              <a:rPr lang="en-US" sz="2400" dirty="0"/>
              <a:t> Zhang</a:t>
            </a:r>
          </a:p>
        </p:txBody>
      </p:sp>
      <p:sp>
        <p:nvSpPr>
          <p:cNvPr id="32" name="TextBox 31">
            <a:extLst>
              <a:ext uri="{FF2B5EF4-FFF2-40B4-BE49-F238E27FC236}">
                <a16:creationId xmlns:a16="http://schemas.microsoft.com/office/drawing/2014/main" id="{C8DE4C8A-DF06-51E1-11A4-A29A43E0C046}"/>
              </a:ext>
            </a:extLst>
          </p:cNvPr>
          <p:cNvSpPr txBox="1"/>
          <p:nvPr/>
        </p:nvSpPr>
        <p:spPr>
          <a:xfrm>
            <a:off x="99638" y="5402042"/>
            <a:ext cx="6120580" cy="276999"/>
          </a:xfrm>
          <a:prstGeom prst="rect">
            <a:avLst/>
          </a:prstGeom>
          <a:noFill/>
        </p:spPr>
        <p:txBody>
          <a:bodyPr wrap="square">
            <a:spAutoFit/>
          </a:bodyPr>
          <a:lstStyle/>
          <a:p>
            <a:r>
              <a:rPr lang="en-US" sz="1200" dirty="0"/>
              <a:t>https://compchem-cybertraining.github.io/Cyber_Training_Workshop_2023/_episo des/03-libra</a:t>
            </a:r>
          </a:p>
        </p:txBody>
      </p:sp>
      <p:pic>
        <p:nvPicPr>
          <p:cNvPr id="3" name="Picture 2">
            <a:extLst>
              <a:ext uri="{FF2B5EF4-FFF2-40B4-BE49-F238E27FC236}">
                <a16:creationId xmlns:a16="http://schemas.microsoft.com/office/drawing/2014/main" id="{9ABF98C5-08C5-E3AE-A135-1996A7D5835F}"/>
              </a:ext>
            </a:extLst>
          </p:cNvPr>
          <p:cNvPicPr>
            <a:picLocks noChangeAspect="1"/>
          </p:cNvPicPr>
          <p:nvPr/>
        </p:nvPicPr>
        <p:blipFill>
          <a:blip r:embed="rId11"/>
          <a:stretch>
            <a:fillRect/>
          </a:stretch>
        </p:blipFill>
        <p:spPr>
          <a:xfrm>
            <a:off x="849196" y="764655"/>
            <a:ext cx="9111994" cy="3480397"/>
          </a:xfrm>
          <a:prstGeom prst="rect">
            <a:avLst/>
          </a:prstGeom>
        </p:spPr>
      </p:pic>
    </p:spTree>
    <p:extLst>
      <p:ext uri="{BB962C8B-B14F-4D97-AF65-F5344CB8AC3E}">
        <p14:creationId xmlns:p14="http://schemas.microsoft.com/office/powerpoint/2010/main" val="344116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9343846" y="6210734"/>
            <a:ext cx="1871346" cy="461665"/>
          </a:xfrm>
          <a:prstGeom prst="rect">
            <a:avLst/>
          </a:prstGeom>
          <a:noFill/>
        </p:spPr>
        <p:txBody>
          <a:bodyPr wrap="none" rtlCol="0">
            <a:spAutoFit/>
          </a:bodyPr>
          <a:lstStyle/>
          <a:p>
            <a:r>
              <a:rPr lang="en-US" sz="2400" dirty="0"/>
              <a:t>Eryn </a:t>
            </a:r>
            <a:r>
              <a:rPr lang="en-US" sz="2400" dirty="0" err="1"/>
              <a:t>Spinlove</a:t>
            </a:r>
            <a:endParaRPr lang="en-US" sz="2400" dirty="0"/>
          </a:p>
        </p:txBody>
      </p:sp>
      <p:sp>
        <p:nvSpPr>
          <p:cNvPr id="11" name="TextBox 10">
            <a:extLst>
              <a:ext uri="{FF2B5EF4-FFF2-40B4-BE49-F238E27FC236}">
                <a16:creationId xmlns:a16="http://schemas.microsoft.com/office/drawing/2014/main" id="{771821E8-4DA2-352C-97ED-32C4A62444DA}"/>
              </a:ext>
            </a:extLst>
          </p:cNvPr>
          <p:cNvSpPr txBox="1"/>
          <p:nvPr/>
        </p:nvSpPr>
        <p:spPr>
          <a:xfrm>
            <a:off x="6785112" y="6210733"/>
            <a:ext cx="2045753" cy="461665"/>
          </a:xfrm>
          <a:prstGeom prst="rect">
            <a:avLst/>
          </a:prstGeom>
          <a:noFill/>
        </p:spPr>
        <p:txBody>
          <a:bodyPr wrap="none" rtlCol="0">
            <a:spAutoFit/>
          </a:bodyPr>
          <a:lstStyle/>
          <a:p>
            <a:r>
              <a:rPr lang="en-US" sz="2400" dirty="0"/>
              <a:t>Graham Worth</a:t>
            </a:r>
          </a:p>
        </p:txBody>
      </p:sp>
      <p:sp>
        <p:nvSpPr>
          <p:cNvPr id="15" name="TextBox 14">
            <a:extLst>
              <a:ext uri="{FF2B5EF4-FFF2-40B4-BE49-F238E27FC236}">
                <a16:creationId xmlns:a16="http://schemas.microsoft.com/office/drawing/2014/main" id="{1B89E959-ECA7-97D5-5B95-4BE46C0B0835}"/>
              </a:ext>
            </a:extLst>
          </p:cNvPr>
          <p:cNvSpPr txBox="1"/>
          <p:nvPr/>
        </p:nvSpPr>
        <p:spPr>
          <a:xfrm>
            <a:off x="363286" y="3819789"/>
            <a:ext cx="1310295" cy="461665"/>
          </a:xfrm>
          <a:prstGeom prst="rect">
            <a:avLst/>
          </a:prstGeom>
          <a:noFill/>
        </p:spPr>
        <p:txBody>
          <a:bodyPr wrap="none" rtlCol="0">
            <a:spAutoFit/>
          </a:bodyPr>
          <a:lstStyle/>
          <a:p>
            <a:r>
              <a:rPr lang="en-US" sz="2400" b="1" dirty="0" err="1"/>
              <a:t>Quantics</a:t>
            </a:r>
            <a:endParaRPr lang="en-US" sz="2400" b="1" dirty="0"/>
          </a:p>
        </p:txBody>
      </p:sp>
      <p:pic>
        <p:nvPicPr>
          <p:cNvPr id="3" name="Picture 2">
            <a:extLst>
              <a:ext uri="{FF2B5EF4-FFF2-40B4-BE49-F238E27FC236}">
                <a16:creationId xmlns:a16="http://schemas.microsoft.com/office/drawing/2014/main" id="{524D27C6-96C3-3F3C-CEC9-EFC0CC5DC309}"/>
              </a:ext>
            </a:extLst>
          </p:cNvPr>
          <p:cNvPicPr>
            <a:picLocks noChangeAspect="1"/>
          </p:cNvPicPr>
          <p:nvPr/>
        </p:nvPicPr>
        <p:blipFill>
          <a:blip r:embed="rId3"/>
          <a:stretch>
            <a:fillRect/>
          </a:stretch>
        </p:blipFill>
        <p:spPr>
          <a:xfrm>
            <a:off x="132833" y="926417"/>
            <a:ext cx="11926334" cy="2309060"/>
          </a:xfrm>
          <a:prstGeom prst="rect">
            <a:avLst/>
          </a:prstGeom>
        </p:spPr>
      </p:pic>
      <p:pic>
        <p:nvPicPr>
          <p:cNvPr id="8" name="Picture 7" descr="A red and blue symbol&#10;&#10;Description automatically generated">
            <a:extLst>
              <a:ext uri="{FF2B5EF4-FFF2-40B4-BE49-F238E27FC236}">
                <a16:creationId xmlns:a16="http://schemas.microsoft.com/office/drawing/2014/main" id="{F1B47FDE-7913-3D23-2E6E-5DEE3E9CA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584" y="3605350"/>
            <a:ext cx="1006586" cy="1430149"/>
          </a:xfrm>
          <a:prstGeom prst="rect">
            <a:avLst/>
          </a:prstGeom>
        </p:spPr>
      </p:pic>
      <p:sp>
        <p:nvSpPr>
          <p:cNvPr id="16" name="TextBox 15">
            <a:extLst>
              <a:ext uri="{FF2B5EF4-FFF2-40B4-BE49-F238E27FC236}">
                <a16:creationId xmlns:a16="http://schemas.microsoft.com/office/drawing/2014/main" id="{091F5DD8-7913-7211-E2DC-376B706BF536}"/>
              </a:ext>
            </a:extLst>
          </p:cNvPr>
          <p:cNvSpPr txBox="1"/>
          <p:nvPr/>
        </p:nvSpPr>
        <p:spPr>
          <a:xfrm>
            <a:off x="132833" y="4976712"/>
            <a:ext cx="3930445" cy="369332"/>
          </a:xfrm>
          <a:prstGeom prst="rect">
            <a:avLst/>
          </a:prstGeom>
          <a:noFill/>
        </p:spPr>
        <p:txBody>
          <a:bodyPr wrap="square">
            <a:spAutoFit/>
          </a:bodyPr>
          <a:lstStyle/>
          <a:p>
            <a:r>
              <a:rPr lang="en-US" dirty="0">
                <a:hlinkClick r:id="rId5"/>
              </a:rPr>
              <a:t>http://www2.chem.ucl.ac.uk/quantics/</a:t>
            </a:r>
            <a:r>
              <a:rPr lang="en-US" dirty="0"/>
              <a:t> </a:t>
            </a:r>
          </a:p>
        </p:txBody>
      </p:sp>
      <p:sp>
        <p:nvSpPr>
          <p:cNvPr id="18" name="TextBox 17">
            <a:extLst>
              <a:ext uri="{FF2B5EF4-FFF2-40B4-BE49-F238E27FC236}">
                <a16:creationId xmlns:a16="http://schemas.microsoft.com/office/drawing/2014/main" id="{C1024E20-7C0B-A0A7-91A4-70F4606E3152}"/>
              </a:ext>
            </a:extLst>
          </p:cNvPr>
          <p:cNvSpPr txBox="1"/>
          <p:nvPr/>
        </p:nvSpPr>
        <p:spPr>
          <a:xfrm>
            <a:off x="132833" y="5838023"/>
            <a:ext cx="6469626" cy="369332"/>
          </a:xfrm>
          <a:prstGeom prst="rect">
            <a:avLst/>
          </a:prstGeom>
          <a:noFill/>
        </p:spPr>
        <p:txBody>
          <a:bodyPr wrap="square">
            <a:spAutoFit/>
          </a:bodyPr>
          <a:lstStyle/>
          <a:p>
            <a:r>
              <a:rPr lang="en-US" dirty="0">
                <a:hlinkClick r:id="rId6"/>
              </a:rPr>
              <a:t>https://github.com/compchem-cybertraining/Tutorials_Quantics</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132833" y="5405372"/>
            <a:ext cx="6527015" cy="276999"/>
          </a:xfrm>
          <a:prstGeom prst="rect">
            <a:avLst/>
          </a:prstGeom>
          <a:noFill/>
        </p:spPr>
        <p:txBody>
          <a:bodyPr wrap="square">
            <a:spAutoFit/>
          </a:bodyPr>
          <a:lstStyle/>
          <a:p>
            <a:r>
              <a:rPr lang="en-US" sz="1200" dirty="0"/>
              <a:t>https://compchem-cybertraining.github.io/Cyber_Training_Workshop_2023/_episodes/04-quantics</a:t>
            </a:r>
          </a:p>
        </p:txBody>
      </p:sp>
      <p:pic>
        <p:nvPicPr>
          <p:cNvPr id="26" name="Picture 25" descr="A person in a blue shirt&#10;&#10;Description automatically generated with medium confidence">
            <a:extLst>
              <a:ext uri="{FF2B5EF4-FFF2-40B4-BE49-F238E27FC236}">
                <a16:creationId xmlns:a16="http://schemas.microsoft.com/office/drawing/2014/main" id="{945407D8-5F84-C3F3-539E-CE6F24F7C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1979" y="3603226"/>
            <a:ext cx="1598137" cy="2397206"/>
          </a:xfrm>
          <a:prstGeom prst="rect">
            <a:avLst/>
          </a:prstGeom>
        </p:spPr>
      </p:pic>
      <p:pic>
        <p:nvPicPr>
          <p:cNvPr id="28" name="Picture 27" descr="A person wearing a hat and scarf&#10;&#10;Description automatically generated with medium confidence">
            <a:extLst>
              <a:ext uri="{FF2B5EF4-FFF2-40B4-BE49-F238E27FC236}">
                <a16:creationId xmlns:a16="http://schemas.microsoft.com/office/drawing/2014/main" id="{1827218B-4252-E59E-7BD9-0208208EF9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2247" y="3604225"/>
            <a:ext cx="2461495" cy="2461495"/>
          </a:xfrm>
          <a:prstGeom prst="rect">
            <a:avLst/>
          </a:prstGeom>
        </p:spPr>
      </p:pic>
    </p:spTree>
    <p:extLst>
      <p:ext uri="{BB962C8B-B14F-4D97-AF65-F5344CB8AC3E}">
        <p14:creationId xmlns:p14="http://schemas.microsoft.com/office/powerpoint/2010/main" val="49134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9052557" y="5890534"/>
            <a:ext cx="2701060" cy="830997"/>
          </a:xfrm>
          <a:prstGeom prst="rect">
            <a:avLst/>
          </a:prstGeom>
          <a:noFill/>
        </p:spPr>
        <p:txBody>
          <a:bodyPr wrap="none" rtlCol="0">
            <a:spAutoFit/>
          </a:bodyPr>
          <a:lstStyle/>
          <a:p>
            <a:pPr algn="ctr"/>
            <a:r>
              <a:rPr lang="en-US" sz="2400" dirty="0"/>
              <a:t>Konstantin Komarov</a:t>
            </a:r>
          </a:p>
          <a:p>
            <a:pPr algn="ctr"/>
            <a:r>
              <a:rPr lang="en-US" sz="2400" dirty="0"/>
              <a:t>(remotely)</a:t>
            </a:r>
          </a:p>
        </p:txBody>
      </p:sp>
      <p:sp>
        <p:nvSpPr>
          <p:cNvPr id="11" name="TextBox 10">
            <a:extLst>
              <a:ext uri="{FF2B5EF4-FFF2-40B4-BE49-F238E27FC236}">
                <a16:creationId xmlns:a16="http://schemas.microsoft.com/office/drawing/2014/main" id="{771821E8-4DA2-352C-97ED-32C4A62444DA}"/>
              </a:ext>
            </a:extLst>
          </p:cNvPr>
          <p:cNvSpPr txBox="1"/>
          <p:nvPr/>
        </p:nvSpPr>
        <p:spPr>
          <a:xfrm>
            <a:off x="6096000" y="6194617"/>
            <a:ext cx="3045193" cy="461665"/>
          </a:xfrm>
          <a:prstGeom prst="rect">
            <a:avLst/>
          </a:prstGeom>
          <a:noFill/>
        </p:spPr>
        <p:txBody>
          <a:bodyPr wrap="none" rtlCol="0">
            <a:spAutoFit/>
          </a:bodyPr>
          <a:lstStyle/>
          <a:p>
            <a:r>
              <a:rPr lang="en-US" sz="2400" dirty="0"/>
              <a:t>Michael Filatov (Gulak)</a:t>
            </a:r>
          </a:p>
        </p:txBody>
      </p:sp>
      <p:sp>
        <p:nvSpPr>
          <p:cNvPr id="15" name="TextBox 14">
            <a:extLst>
              <a:ext uri="{FF2B5EF4-FFF2-40B4-BE49-F238E27FC236}">
                <a16:creationId xmlns:a16="http://schemas.microsoft.com/office/drawing/2014/main" id="{1B89E959-ECA7-97D5-5B95-4BE46C0B0835}"/>
              </a:ext>
            </a:extLst>
          </p:cNvPr>
          <p:cNvSpPr txBox="1"/>
          <p:nvPr/>
        </p:nvSpPr>
        <p:spPr>
          <a:xfrm>
            <a:off x="363286" y="3819789"/>
            <a:ext cx="1690078" cy="461665"/>
          </a:xfrm>
          <a:prstGeom prst="rect">
            <a:avLst/>
          </a:prstGeom>
          <a:noFill/>
        </p:spPr>
        <p:txBody>
          <a:bodyPr wrap="none" rtlCol="0">
            <a:spAutoFit/>
          </a:bodyPr>
          <a:lstStyle/>
          <a:p>
            <a:r>
              <a:rPr lang="en-US" sz="2400" b="1" dirty="0"/>
              <a:t>GAMESS US</a:t>
            </a:r>
          </a:p>
        </p:txBody>
      </p:sp>
      <p:sp>
        <p:nvSpPr>
          <p:cNvPr id="18" name="TextBox 17">
            <a:extLst>
              <a:ext uri="{FF2B5EF4-FFF2-40B4-BE49-F238E27FC236}">
                <a16:creationId xmlns:a16="http://schemas.microsoft.com/office/drawing/2014/main" id="{C1024E20-7C0B-A0A7-91A4-70F4606E3152}"/>
              </a:ext>
            </a:extLst>
          </p:cNvPr>
          <p:cNvSpPr txBox="1"/>
          <p:nvPr/>
        </p:nvSpPr>
        <p:spPr>
          <a:xfrm>
            <a:off x="139257" y="5653357"/>
            <a:ext cx="6469626" cy="369332"/>
          </a:xfrm>
          <a:prstGeom prst="rect">
            <a:avLst/>
          </a:prstGeom>
          <a:noFill/>
        </p:spPr>
        <p:txBody>
          <a:bodyPr wrap="square">
            <a:spAutoFit/>
          </a:bodyPr>
          <a:lstStyle/>
          <a:p>
            <a:r>
              <a:rPr lang="en-US" dirty="0">
                <a:hlinkClick r:id="rId3"/>
              </a:rPr>
              <a:t>https://github.com/compchem-cybertraining/Tutorials_GAMESS</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149089" y="5204430"/>
            <a:ext cx="6527015" cy="276999"/>
          </a:xfrm>
          <a:prstGeom prst="rect">
            <a:avLst/>
          </a:prstGeom>
          <a:noFill/>
        </p:spPr>
        <p:txBody>
          <a:bodyPr wrap="square">
            <a:spAutoFit/>
          </a:bodyPr>
          <a:lstStyle/>
          <a:p>
            <a:r>
              <a:rPr lang="en-US" sz="1200" dirty="0"/>
              <a:t>https://compchem-cybertraining.github.io/Cyber_Training_Workshop_2023/_episodes/05-gamess</a:t>
            </a:r>
          </a:p>
        </p:txBody>
      </p:sp>
      <p:pic>
        <p:nvPicPr>
          <p:cNvPr id="6" name="Picture 5">
            <a:extLst>
              <a:ext uri="{FF2B5EF4-FFF2-40B4-BE49-F238E27FC236}">
                <a16:creationId xmlns:a16="http://schemas.microsoft.com/office/drawing/2014/main" id="{DE6E120B-9789-E1A8-EE30-755223A792D4}"/>
              </a:ext>
            </a:extLst>
          </p:cNvPr>
          <p:cNvPicPr>
            <a:picLocks noChangeAspect="1"/>
          </p:cNvPicPr>
          <p:nvPr/>
        </p:nvPicPr>
        <p:blipFill>
          <a:blip r:embed="rId4"/>
          <a:stretch>
            <a:fillRect/>
          </a:stretch>
        </p:blipFill>
        <p:spPr>
          <a:xfrm>
            <a:off x="1332463" y="663530"/>
            <a:ext cx="9349802" cy="3018161"/>
          </a:xfrm>
          <a:prstGeom prst="rect">
            <a:avLst/>
          </a:prstGeom>
        </p:spPr>
      </p:pic>
      <p:pic>
        <p:nvPicPr>
          <p:cNvPr id="10" name="Picture 9">
            <a:extLst>
              <a:ext uri="{FF2B5EF4-FFF2-40B4-BE49-F238E27FC236}">
                <a16:creationId xmlns:a16="http://schemas.microsoft.com/office/drawing/2014/main" id="{E6A848DD-9339-D25D-AF20-14266F34E2A8}"/>
              </a:ext>
            </a:extLst>
          </p:cNvPr>
          <p:cNvPicPr>
            <a:picLocks noChangeAspect="1"/>
          </p:cNvPicPr>
          <p:nvPr/>
        </p:nvPicPr>
        <p:blipFill>
          <a:blip r:embed="rId5"/>
          <a:stretch>
            <a:fillRect/>
          </a:stretch>
        </p:blipFill>
        <p:spPr>
          <a:xfrm>
            <a:off x="6634511" y="3525152"/>
            <a:ext cx="1905165" cy="2331922"/>
          </a:xfrm>
          <a:prstGeom prst="rect">
            <a:avLst/>
          </a:prstGeom>
        </p:spPr>
      </p:pic>
      <p:pic>
        <p:nvPicPr>
          <p:cNvPr id="13" name="Picture 12">
            <a:extLst>
              <a:ext uri="{FF2B5EF4-FFF2-40B4-BE49-F238E27FC236}">
                <a16:creationId xmlns:a16="http://schemas.microsoft.com/office/drawing/2014/main" id="{B27EB34F-8651-9492-B2F1-317674DFCE7C}"/>
              </a:ext>
            </a:extLst>
          </p:cNvPr>
          <p:cNvPicPr>
            <a:picLocks noChangeAspect="1"/>
          </p:cNvPicPr>
          <p:nvPr/>
        </p:nvPicPr>
        <p:blipFill>
          <a:blip r:embed="rId6"/>
          <a:stretch>
            <a:fillRect/>
          </a:stretch>
        </p:blipFill>
        <p:spPr>
          <a:xfrm>
            <a:off x="9366714" y="3544204"/>
            <a:ext cx="1943268" cy="2293819"/>
          </a:xfrm>
          <a:prstGeom prst="rect">
            <a:avLst/>
          </a:prstGeom>
        </p:spPr>
      </p:pic>
      <p:sp>
        <p:nvSpPr>
          <p:cNvPr id="17" name="TextBox 16">
            <a:extLst>
              <a:ext uri="{FF2B5EF4-FFF2-40B4-BE49-F238E27FC236}">
                <a16:creationId xmlns:a16="http://schemas.microsoft.com/office/drawing/2014/main" id="{B68341A5-2488-3B69-429E-4DE4DCD358F2}"/>
              </a:ext>
            </a:extLst>
          </p:cNvPr>
          <p:cNvSpPr txBox="1"/>
          <p:nvPr/>
        </p:nvSpPr>
        <p:spPr>
          <a:xfrm>
            <a:off x="149089" y="4575191"/>
            <a:ext cx="4562167" cy="369332"/>
          </a:xfrm>
          <a:prstGeom prst="rect">
            <a:avLst/>
          </a:prstGeom>
          <a:noFill/>
        </p:spPr>
        <p:txBody>
          <a:bodyPr wrap="square">
            <a:spAutoFit/>
          </a:bodyPr>
          <a:lstStyle/>
          <a:p>
            <a:r>
              <a:rPr lang="en-US" dirty="0">
                <a:hlinkClick r:id="rId7"/>
              </a:rPr>
              <a:t>https://www.msg.chem.iastate.edu/gamess/</a:t>
            </a:r>
            <a:r>
              <a:rPr lang="en-US" dirty="0"/>
              <a:t> </a:t>
            </a:r>
          </a:p>
        </p:txBody>
      </p:sp>
    </p:spTree>
    <p:extLst>
      <p:ext uri="{BB962C8B-B14F-4D97-AF65-F5344CB8AC3E}">
        <p14:creationId xmlns:p14="http://schemas.microsoft.com/office/powerpoint/2010/main" val="195571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32C852E-90B5-0D70-DFBB-8E834BFF8E65}"/>
              </a:ext>
            </a:extLst>
          </p:cNvPr>
          <p:cNvSpPr txBox="1"/>
          <p:nvPr/>
        </p:nvSpPr>
        <p:spPr>
          <a:xfrm>
            <a:off x="10182967" y="5237713"/>
            <a:ext cx="1488556" cy="1200329"/>
          </a:xfrm>
          <a:prstGeom prst="rect">
            <a:avLst/>
          </a:prstGeom>
          <a:noFill/>
        </p:spPr>
        <p:txBody>
          <a:bodyPr wrap="square" rtlCol="0">
            <a:spAutoFit/>
          </a:bodyPr>
          <a:lstStyle/>
          <a:p>
            <a:pPr algn="ctr"/>
            <a:r>
              <a:rPr lang="en-US" sz="2400" dirty="0" err="1"/>
              <a:t>Edoardo</a:t>
            </a:r>
            <a:r>
              <a:rPr lang="en-US" sz="2400" dirty="0"/>
              <a:t> Apra (remotely)</a:t>
            </a:r>
          </a:p>
        </p:txBody>
      </p:sp>
      <p:sp>
        <p:nvSpPr>
          <p:cNvPr id="11" name="TextBox 10">
            <a:extLst>
              <a:ext uri="{FF2B5EF4-FFF2-40B4-BE49-F238E27FC236}">
                <a16:creationId xmlns:a16="http://schemas.microsoft.com/office/drawing/2014/main" id="{771821E8-4DA2-352C-97ED-32C4A62444DA}"/>
              </a:ext>
            </a:extLst>
          </p:cNvPr>
          <p:cNvSpPr txBox="1"/>
          <p:nvPr/>
        </p:nvSpPr>
        <p:spPr>
          <a:xfrm>
            <a:off x="8185111" y="5254497"/>
            <a:ext cx="1560679" cy="1200329"/>
          </a:xfrm>
          <a:prstGeom prst="rect">
            <a:avLst/>
          </a:prstGeom>
          <a:noFill/>
        </p:spPr>
        <p:txBody>
          <a:bodyPr wrap="square" rtlCol="0">
            <a:spAutoFit/>
          </a:bodyPr>
          <a:lstStyle/>
          <a:p>
            <a:r>
              <a:rPr lang="en-US" sz="2400" dirty="0" err="1"/>
              <a:t>Niri</a:t>
            </a:r>
            <a:r>
              <a:rPr lang="en-US" sz="2400" dirty="0"/>
              <a:t> Govind (remotely)</a:t>
            </a:r>
          </a:p>
        </p:txBody>
      </p:sp>
      <p:sp>
        <p:nvSpPr>
          <p:cNvPr id="15" name="TextBox 14">
            <a:extLst>
              <a:ext uri="{FF2B5EF4-FFF2-40B4-BE49-F238E27FC236}">
                <a16:creationId xmlns:a16="http://schemas.microsoft.com/office/drawing/2014/main" id="{1B89E959-ECA7-97D5-5B95-4BE46C0B0835}"/>
              </a:ext>
            </a:extLst>
          </p:cNvPr>
          <p:cNvSpPr txBox="1"/>
          <p:nvPr/>
        </p:nvSpPr>
        <p:spPr>
          <a:xfrm>
            <a:off x="1397054" y="3955987"/>
            <a:ext cx="1395831" cy="461665"/>
          </a:xfrm>
          <a:prstGeom prst="rect">
            <a:avLst/>
          </a:prstGeom>
          <a:noFill/>
        </p:spPr>
        <p:txBody>
          <a:bodyPr wrap="none" rtlCol="0">
            <a:spAutoFit/>
          </a:bodyPr>
          <a:lstStyle/>
          <a:p>
            <a:r>
              <a:rPr lang="en-US" sz="2400" b="1" dirty="0" err="1"/>
              <a:t>NWChem</a:t>
            </a:r>
            <a:endParaRPr lang="en-US" sz="2400" b="1" dirty="0"/>
          </a:p>
        </p:txBody>
      </p:sp>
      <p:sp>
        <p:nvSpPr>
          <p:cNvPr id="18" name="TextBox 17">
            <a:extLst>
              <a:ext uri="{FF2B5EF4-FFF2-40B4-BE49-F238E27FC236}">
                <a16:creationId xmlns:a16="http://schemas.microsoft.com/office/drawing/2014/main" id="{C1024E20-7C0B-A0A7-91A4-70F4606E3152}"/>
              </a:ext>
            </a:extLst>
          </p:cNvPr>
          <p:cNvSpPr txBox="1"/>
          <p:nvPr/>
        </p:nvSpPr>
        <p:spPr>
          <a:xfrm>
            <a:off x="83299" y="6321449"/>
            <a:ext cx="6469626" cy="369332"/>
          </a:xfrm>
          <a:prstGeom prst="rect">
            <a:avLst/>
          </a:prstGeom>
          <a:noFill/>
        </p:spPr>
        <p:txBody>
          <a:bodyPr wrap="square">
            <a:spAutoFit/>
          </a:bodyPr>
          <a:lstStyle/>
          <a:p>
            <a:r>
              <a:rPr lang="en-US" dirty="0">
                <a:hlinkClick r:id="rId3"/>
              </a:rPr>
              <a:t>https://github.com/compchem-cybertraining/Tutorials_NWChem</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83299" y="5913565"/>
            <a:ext cx="6527015" cy="276999"/>
          </a:xfrm>
          <a:prstGeom prst="rect">
            <a:avLst/>
          </a:prstGeom>
          <a:noFill/>
        </p:spPr>
        <p:txBody>
          <a:bodyPr wrap="square">
            <a:spAutoFit/>
          </a:bodyPr>
          <a:lstStyle/>
          <a:p>
            <a:r>
              <a:rPr lang="en-US" sz="1200" dirty="0"/>
              <a:t>https://compchem-cybertraining.github.io/Cyber_Training_Workshop_2023/_episodes/06-nwchem</a:t>
            </a:r>
          </a:p>
        </p:txBody>
      </p:sp>
      <p:sp>
        <p:nvSpPr>
          <p:cNvPr id="17" name="TextBox 16">
            <a:extLst>
              <a:ext uri="{FF2B5EF4-FFF2-40B4-BE49-F238E27FC236}">
                <a16:creationId xmlns:a16="http://schemas.microsoft.com/office/drawing/2014/main" id="{B68341A5-2488-3B69-429E-4DE4DCD358F2}"/>
              </a:ext>
            </a:extLst>
          </p:cNvPr>
          <p:cNvSpPr txBox="1"/>
          <p:nvPr/>
        </p:nvSpPr>
        <p:spPr>
          <a:xfrm>
            <a:off x="718290" y="4767344"/>
            <a:ext cx="3076402" cy="369332"/>
          </a:xfrm>
          <a:prstGeom prst="rect">
            <a:avLst/>
          </a:prstGeom>
          <a:noFill/>
        </p:spPr>
        <p:txBody>
          <a:bodyPr wrap="square">
            <a:spAutoFit/>
          </a:bodyPr>
          <a:lstStyle/>
          <a:p>
            <a:r>
              <a:rPr lang="en-US" dirty="0">
                <a:hlinkClick r:id="rId4"/>
              </a:rPr>
              <a:t>https://nwchemgit.github.io</a:t>
            </a:r>
            <a:r>
              <a:rPr lang="en-US" dirty="0"/>
              <a:t> </a:t>
            </a:r>
          </a:p>
        </p:txBody>
      </p:sp>
      <p:pic>
        <p:nvPicPr>
          <p:cNvPr id="3" name="Picture 2">
            <a:extLst>
              <a:ext uri="{FF2B5EF4-FFF2-40B4-BE49-F238E27FC236}">
                <a16:creationId xmlns:a16="http://schemas.microsoft.com/office/drawing/2014/main" id="{CCFA92A1-90AB-E18C-C5AF-172EF79021CE}"/>
              </a:ext>
            </a:extLst>
          </p:cNvPr>
          <p:cNvPicPr>
            <a:picLocks noChangeAspect="1"/>
          </p:cNvPicPr>
          <p:nvPr/>
        </p:nvPicPr>
        <p:blipFill>
          <a:blip r:embed="rId5"/>
          <a:stretch>
            <a:fillRect/>
          </a:stretch>
        </p:blipFill>
        <p:spPr>
          <a:xfrm>
            <a:off x="83299" y="949240"/>
            <a:ext cx="12025402" cy="2232853"/>
          </a:xfrm>
          <a:prstGeom prst="rect">
            <a:avLst/>
          </a:prstGeom>
        </p:spPr>
      </p:pic>
      <p:pic>
        <p:nvPicPr>
          <p:cNvPr id="8" name="Picture 7" descr="A person wearing glasses and a blue sweater&#10;&#10;Description automatically generated with medium confidence">
            <a:extLst>
              <a:ext uri="{FF2B5EF4-FFF2-40B4-BE49-F238E27FC236}">
                <a16:creationId xmlns:a16="http://schemas.microsoft.com/office/drawing/2014/main" id="{B17366D7-48A1-8100-08A1-0DFA9630F9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45790" y="3222387"/>
            <a:ext cx="2362911" cy="1772183"/>
          </a:xfrm>
          <a:prstGeom prst="rect">
            <a:avLst/>
          </a:prstGeom>
        </p:spPr>
      </p:pic>
      <p:pic>
        <p:nvPicPr>
          <p:cNvPr id="14" name="Picture 13" descr="A person wearing glasses and a blue shirt&#10;&#10;Description automatically generated with low confidence">
            <a:extLst>
              <a:ext uri="{FF2B5EF4-FFF2-40B4-BE49-F238E27FC236}">
                <a16:creationId xmlns:a16="http://schemas.microsoft.com/office/drawing/2014/main" id="{1AFFCF53-35EC-89CE-8659-3004C00D56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59368" y="3287464"/>
            <a:ext cx="2276141" cy="1707106"/>
          </a:xfrm>
          <a:prstGeom prst="rect">
            <a:avLst/>
          </a:prstGeom>
        </p:spPr>
      </p:pic>
      <p:pic>
        <p:nvPicPr>
          <p:cNvPr id="19" name="Picture 18" descr="A person wearing glasses and smiling&#10;&#10;Description automatically generated with low confidence">
            <a:extLst>
              <a:ext uri="{FF2B5EF4-FFF2-40B4-BE49-F238E27FC236}">
                <a16:creationId xmlns:a16="http://schemas.microsoft.com/office/drawing/2014/main" id="{B4302E2A-BA13-9065-4712-2F1D6A11B7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4140" y="3351362"/>
            <a:ext cx="2227884" cy="1670913"/>
          </a:xfrm>
          <a:prstGeom prst="rect">
            <a:avLst/>
          </a:prstGeom>
        </p:spPr>
      </p:pic>
      <p:sp>
        <p:nvSpPr>
          <p:cNvPr id="20" name="TextBox 19">
            <a:extLst>
              <a:ext uri="{FF2B5EF4-FFF2-40B4-BE49-F238E27FC236}">
                <a16:creationId xmlns:a16="http://schemas.microsoft.com/office/drawing/2014/main" id="{560CC00A-3811-E506-E785-75EED36B4346}"/>
              </a:ext>
            </a:extLst>
          </p:cNvPr>
          <p:cNvSpPr txBox="1"/>
          <p:nvPr/>
        </p:nvSpPr>
        <p:spPr>
          <a:xfrm>
            <a:off x="5012502" y="5301090"/>
            <a:ext cx="3411160" cy="461665"/>
          </a:xfrm>
          <a:prstGeom prst="rect">
            <a:avLst/>
          </a:prstGeom>
          <a:noFill/>
        </p:spPr>
        <p:txBody>
          <a:bodyPr wrap="square" rtlCol="0">
            <a:spAutoFit/>
          </a:bodyPr>
          <a:lstStyle/>
          <a:p>
            <a:r>
              <a:rPr lang="en-US" sz="2400" dirty="0"/>
              <a:t>Daniel Mejia-Rodriguez</a:t>
            </a:r>
          </a:p>
        </p:txBody>
      </p:sp>
    </p:spTree>
    <p:extLst>
      <p:ext uri="{BB962C8B-B14F-4D97-AF65-F5344CB8AC3E}">
        <p14:creationId xmlns:p14="http://schemas.microsoft.com/office/powerpoint/2010/main" val="103424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DC1FE1-0752-8333-6FB4-BAF75A2592C1}"/>
              </a:ext>
            </a:extLst>
          </p:cNvPr>
          <p:cNvSpPr txBox="1"/>
          <p:nvPr/>
        </p:nvSpPr>
        <p:spPr>
          <a:xfrm>
            <a:off x="1300411" y="166113"/>
            <a:ext cx="8979108" cy="523220"/>
          </a:xfrm>
          <a:prstGeom prst="rect">
            <a:avLst/>
          </a:prstGeom>
          <a:noFill/>
        </p:spPr>
        <p:txBody>
          <a:bodyPr wrap="square" rtlCol="0">
            <a:spAutoFit/>
          </a:bodyPr>
          <a:lstStyle/>
          <a:p>
            <a:pPr algn="ctr"/>
            <a:r>
              <a:rPr lang="en-US" sz="2800" b="1" dirty="0">
                <a:solidFill>
                  <a:srgbClr val="0070C0"/>
                </a:solidFill>
              </a:rPr>
              <a:t>Topics and Instructors</a:t>
            </a:r>
          </a:p>
        </p:txBody>
      </p:sp>
      <p:pic>
        <p:nvPicPr>
          <p:cNvPr id="5" name="Picture 7" descr="Image result for ub logo">
            <a:extLst>
              <a:ext uri="{FF2B5EF4-FFF2-40B4-BE49-F238E27FC236}">
                <a16:creationId xmlns:a16="http://schemas.microsoft.com/office/drawing/2014/main" id="{101ADB52-B33B-CA2D-002C-0278C7B81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0"/>
            <a:ext cx="1981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1B89E959-ECA7-97D5-5B95-4BE46C0B0835}"/>
              </a:ext>
            </a:extLst>
          </p:cNvPr>
          <p:cNvSpPr txBox="1"/>
          <p:nvPr/>
        </p:nvSpPr>
        <p:spPr>
          <a:xfrm>
            <a:off x="922497" y="3120529"/>
            <a:ext cx="3638432" cy="461665"/>
          </a:xfrm>
          <a:prstGeom prst="rect">
            <a:avLst/>
          </a:prstGeom>
          <a:noFill/>
        </p:spPr>
        <p:txBody>
          <a:bodyPr wrap="none" rtlCol="0">
            <a:spAutoFit/>
          </a:bodyPr>
          <a:lstStyle/>
          <a:p>
            <a:r>
              <a:rPr lang="en-US" sz="2400" b="1" dirty="0"/>
              <a:t>TT-SOFT and TT-Chebyshev</a:t>
            </a:r>
          </a:p>
        </p:txBody>
      </p:sp>
      <p:sp>
        <p:nvSpPr>
          <p:cNvPr id="18" name="TextBox 17">
            <a:extLst>
              <a:ext uri="{FF2B5EF4-FFF2-40B4-BE49-F238E27FC236}">
                <a16:creationId xmlns:a16="http://schemas.microsoft.com/office/drawing/2014/main" id="{C1024E20-7C0B-A0A7-91A4-70F4606E3152}"/>
              </a:ext>
            </a:extLst>
          </p:cNvPr>
          <p:cNvSpPr txBox="1"/>
          <p:nvPr/>
        </p:nvSpPr>
        <p:spPr>
          <a:xfrm>
            <a:off x="388099" y="4689294"/>
            <a:ext cx="6469626" cy="369332"/>
          </a:xfrm>
          <a:prstGeom prst="rect">
            <a:avLst/>
          </a:prstGeom>
          <a:noFill/>
        </p:spPr>
        <p:txBody>
          <a:bodyPr wrap="square">
            <a:spAutoFit/>
          </a:bodyPr>
          <a:lstStyle/>
          <a:p>
            <a:r>
              <a:rPr lang="en-US" dirty="0">
                <a:hlinkClick r:id="rId3"/>
              </a:rPr>
              <a:t>https://github.com/compchem-cybertraining/Tutorials_NWChem</a:t>
            </a:r>
            <a:r>
              <a:rPr lang="en-US" dirty="0"/>
              <a:t> </a:t>
            </a:r>
          </a:p>
        </p:txBody>
      </p:sp>
      <p:sp>
        <p:nvSpPr>
          <p:cNvPr id="22" name="TextBox 21">
            <a:extLst>
              <a:ext uri="{FF2B5EF4-FFF2-40B4-BE49-F238E27FC236}">
                <a16:creationId xmlns:a16="http://schemas.microsoft.com/office/drawing/2014/main" id="{C4DC90E3-FEAE-A9FB-B5AB-36F7ED3F06DC}"/>
              </a:ext>
            </a:extLst>
          </p:cNvPr>
          <p:cNvSpPr txBox="1"/>
          <p:nvPr/>
        </p:nvSpPr>
        <p:spPr>
          <a:xfrm>
            <a:off x="479547" y="3950483"/>
            <a:ext cx="6527015" cy="276999"/>
          </a:xfrm>
          <a:prstGeom prst="rect">
            <a:avLst/>
          </a:prstGeom>
          <a:noFill/>
        </p:spPr>
        <p:txBody>
          <a:bodyPr wrap="square">
            <a:spAutoFit/>
          </a:bodyPr>
          <a:lstStyle/>
          <a:p>
            <a:r>
              <a:rPr lang="en-US" sz="1200" dirty="0"/>
              <a:t>https://compchem-cybertraining.github.io/Cyber_Training_Workshop_2023/_episodes/07-ttsoft</a:t>
            </a:r>
          </a:p>
        </p:txBody>
      </p:sp>
      <p:sp>
        <p:nvSpPr>
          <p:cNvPr id="20" name="TextBox 19">
            <a:extLst>
              <a:ext uri="{FF2B5EF4-FFF2-40B4-BE49-F238E27FC236}">
                <a16:creationId xmlns:a16="http://schemas.microsoft.com/office/drawing/2014/main" id="{560CC00A-3811-E506-E785-75EED36B4346}"/>
              </a:ext>
            </a:extLst>
          </p:cNvPr>
          <p:cNvSpPr txBox="1"/>
          <p:nvPr/>
        </p:nvSpPr>
        <p:spPr>
          <a:xfrm>
            <a:off x="8226008" y="5590399"/>
            <a:ext cx="3411160" cy="461665"/>
          </a:xfrm>
          <a:prstGeom prst="rect">
            <a:avLst/>
          </a:prstGeom>
          <a:noFill/>
        </p:spPr>
        <p:txBody>
          <a:bodyPr wrap="square" rtlCol="0">
            <a:spAutoFit/>
          </a:bodyPr>
          <a:lstStyle/>
          <a:p>
            <a:r>
              <a:rPr lang="en-US" sz="2400" dirty="0"/>
              <a:t>Micheline </a:t>
            </a:r>
            <a:r>
              <a:rPr lang="en-US" sz="2400" dirty="0" err="1"/>
              <a:t>Soley</a:t>
            </a:r>
            <a:endParaRPr lang="en-US" sz="2400" dirty="0"/>
          </a:p>
        </p:txBody>
      </p:sp>
      <p:pic>
        <p:nvPicPr>
          <p:cNvPr id="6" name="Picture 5">
            <a:extLst>
              <a:ext uri="{FF2B5EF4-FFF2-40B4-BE49-F238E27FC236}">
                <a16:creationId xmlns:a16="http://schemas.microsoft.com/office/drawing/2014/main" id="{04CF2B1A-ED9F-886F-77A3-A9ACEB11CB72}"/>
              </a:ext>
            </a:extLst>
          </p:cNvPr>
          <p:cNvPicPr>
            <a:picLocks noChangeAspect="1"/>
          </p:cNvPicPr>
          <p:nvPr/>
        </p:nvPicPr>
        <p:blipFill>
          <a:blip r:embed="rId4"/>
          <a:stretch>
            <a:fillRect/>
          </a:stretch>
        </p:blipFill>
        <p:spPr>
          <a:xfrm>
            <a:off x="105633" y="1067957"/>
            <a:ext cx="12086367" cy="1196444"/>
          </a:xfrm>
          <a:prstGeom prst="rect">
            <a:avLst/>
          </a:prstGeom>
        </p:spPr>
      </p:pic>
      <p:pic>
        <p:nvPicPr>
          <p:cNvPr id="10" name="Picture 9" descr="A picture containing outdoor, person, smile, sunglasses&#10;&#10;Description automatically generated">
            <a:extLst>
              <a:ext uri="{FF2B5EF4-FFF2-40B4-BE49-F238E27FC236}">
                <a16:creationId xmlns:a16="http://schemas.microsoft.com/office/drawing/2014/main" id="{0ED93737-2ED4-12D7-EB9F-4A3AD55DD8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8946" y="2699546"/>
            <a:ext cx="2198368" cy="2778874"/>
          </a:xfrm>
          <a:prstGeom prst="rect">
            <a:avLst/>
          </a:prstGeom>
        </p:spPr>
      </p:pic>
    </p:spTree>
    <p:extLst>
      <p:ext uri="{BB962C8B-B14F-4D97-AF65-F5344CB8AC3E}">
        <p14:creationId xmlns:p14="http://schemas.microsoft.com/office/powerpoint/2010/main" val="3973434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1326</Words>
  <Application>Microsoft Office PowerPoint</Application>
  <PresentationFormat>Widescreen</PresentationFormat>
  <Paragraphs>142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Alexey-user</dc:creator>
  <cp:lastModifiedBy>Alexey Akimov</cp:lastModifiedBy>
  <cp:revision>69</cp:revision>
  <dcterms:created xsi:type="dcterms:W3CDTF">2021-12-20T14:51:30Z</dcterms:created>
  <dcterms:modified xsi:type="dcterms:W3CDTF">2023-06-09T13:00:10Z</dcterms:modified>
</cp:coreProperties>
</file>